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58" r:id="rId4"/>
    <p:sldId id="259" r:id="rId5"/>
    <p:sldId id="280" r:id="rId6"/>
    <p:sldId id="281" r:id="rId7"/>
    <p:sldId id="282" r:id="rId8"/>
    <p:sldId id="283" r:id="rId9"/>
    <p:sldId id="261" r:id="rId10"/>
    <p:sldId id="268" r:id="rId11"/>
    <p:sldId id="262" r:id="rId12"/>
    <p:sldId id="263" r:id="rId13"/>
    <p:sldId id="284" r:id="rId14"/>
    <p:sldId id="264" r:id="rId15"/>
    <p:sldId id="265" r:id="rId16"/>
    <p:sldId id="266" r:id="rId17"/>
    <p:sldId id="267" r:id="rId18"/>
    <p:sldId id="286" r:id="rId19"/>
    <p:sldId id="270" r:id="rId20"/>
    <p:sldId id="269" r:id="rId21"/>
    <p:sldId id="271" r:id="rId22"/>
    <p:sldId id="272" r:id="rId23"/>
    <p:sldId id="273" r:id="rId24"/>
    <p:sldId id="275" r:id="rId25"/>
    <p:sldId id="274" r:id="rId26"/>
    <p:sldId id="276" r:id="rId27"/>
    <p:sldId id="278" r:id="rId28"/>
    <p:sldId id="279" r:id="rId29"/>
    <p:sldId id="277" r:id="rId30"/>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74" autoAdjust="0"/>
    <p:restoredTop sz="88869" autoAdjust="0"/>
  </p:normalViewPr>
  <p:slideViewPr>
    <p:cSldViewPr>
      <p:cViewPr varScale="1">
        <p:scale>
          <a:sx n="78" d="100"/>
          <a:sy n="78" d="100"/>
        </p:scale>
        <p:origin x="924" y="72"/>
      </p:cViewPr>
      <p:guideLst>
        <p:guide orient="horz" pos="1800"/>
        <p:guide pos="2880"/>
      </p:guideLst>
    </p:cSldViewPr>
  </p:slideViewPr>
  <p:notesTextViewPr>
    <p:cViewPr>
      <p:scale>
        <a:sx n="3" d="2"/>
        <a:sy n="3" d="2"/>
      </p:scale>
      <p:origin x="0" y="-7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0F556E-6099-4D72-980F-6DE4B7BA9F27}" type="datetimeFigureOut">
              <a:rPr lang="en-US" smtClean="0"/>
              <a:pPr/>
              <a:t>8/12/2020</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FDFE2F-88B3-4C9B-8A08-37FF138E6446}" type="slidenum">
              <a:rPr lang="en-US" smtClean="0"/>
              <a:pPr/>
              <a:t>‹#›</a:t>
            </a:fld>
            <a:endParaRPr lang="en-US"/>
          </a:p>
        </p:txBody>
      </p:sp>
    </p:spTree>
    <p:extLst>
      <p:ext uri="{BB962C8B-B14F-4D97-AF65-F5344CB8AC3E}">
        <p14:creationId xmlns:p14="http://schemas.microsoft.com/office/powerpoint/2010/main" val="1910479184"/>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It really depends on the types of errors found (severity) and not only the number of errors (Density)</a:t>
            </a:r>
          </a:p>
          <a:p>
            <a:r>
              <a:rPr lang="en-US" sz="1000" smtClean="0"/>
              <a:t>One error of high severity might be more important than hundreds of other types of errors</a:t>
            </a:r>
            <a:endParaRPr lang="en-US" dirty="0"/>
          </a:p>
        </p:txBody>
      </p:sp>
      <p:sp>
        <p:nvSpPr>
          <p:cNvPr id="4" name="Slide Number Placeholder 3"/>
          <p:cNvSpPr>
            <a:spLocks noGrp="1"/>
          </p:cNvSpPr>
          <p:nvPr>
            <p:ph type="sldNum" sz="quarter" idx="10"/>
          </p:nvPr>
        </p:nvSpPr>
        <p:spPr/>
        <p:txBody>
          <a:bodyPr/>
          <a:lstStyle/>
          <a:p>
            <a:fld id="{EDFDFE2F-88B3-4C9B-8A08-37FF138E6446}" type="slidenum">
              <a:rPr lang="en-US" smtClean="0"/>
              <a:pPr/>
              <a:t>18</a:t>
            </a:fld>
            <a:endParaRPr lang="en-US"/>
          </a:p>
        </p:txBody>
      </p:sp>
    </p:spTree>
    <p:extLst>
      <p:ext uri="{BB962C8B-B14F-4D97-AF65-F5344CB8AC3E}">
        <p14:creationId xmlns:p14="http://schemas.microsoft.com/office/powerpoint/2010/main" val="154449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smtClean="0">
                <a:solidFill>
                  <a:schemeClr val="tx1"/>
                </a:solidFill>
                <a:effectLst/>
                <a:latin typeface="+mn-lt"/>
                <a:ea typeface="+mn-ea"/>
                <a:cs typeface="+mn-cs"/>
              </a:rPr>
              <a:t>The closer to 1 DRE is, the fewer defects found after product delivery.</a:t>
            </a:r>
            <a:endParaRPr lang="en-US" dirty="0"/>
          </a:p>
        </p:txBody>
      </p:sp>
      <p:sp>
        <p:nvSpPr>
          <p:cNvPr id="4" name="Slide Number Placeholder 3"/>
          <p:cNvSpPr>
            <a:spLocks noGrp="1"/>
          </p:cNvSpPr>
          <p:nvPr>
            <p:ph type="sldNum" sz="quarter" idx="10"/>
          </p:nvPr>
        </p:nvSpPr>
        <p:spPr/>
        <p:txBody>
          <a:bodyPr/>
          <a:lstStyle/>
          <a:p>
            <a:fld id="{EDFDFE2F-88B3-4C9B-8A08-37FF138E6446}" type="slidenum">
              <a:rPr lang="en-US" smtClean="0"/>
              <a:pPr/>
              <a:t>20</a:t>
            </a:fld>
            <a:endParaRPr lang="en-US"/>
          </a:p>
        </p:txBody>
      </p:sp>
    </p:spTree>
    <p:extLst>
      <p:ext uri="{BB962C8B-B14F-4D97-AF65-F5344CB8AC3E}">
        <p14:creationId xmlns:p14="http://schemas.microsoft.com/office/powerpoint/2010/main" val="830745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G Title Slide">
    <p:spTree>
      <p:nvGrpSpPr>
        <p:cNvPr id="1" name=""/>
        <p:cNvGrpSpPr/>
        <p:nvPr/>
      </p:nvGrpSpPr>
      <p:grpSpPr>
        <a:xfrm>
          <a:off x="0" y="0"/>
          <a:ext cx="0" cy="0"/>
          <a:chOff x="0" y="0"/>
          <a:chExt cx="0" cy="0"/>
        </a:xfrm>
      </p:grpSpPr>
      <p:pic>
        <p:nvPicPr>
          <p:cNvPr id="11" name="Picture 16"/>
          <p:cNvPicPr>
            <a:picLocks noChangeAspect="1"/>
          </p:cNvPicPr>
          <p:nvPr/>
        </p:nvPicPr>
        <p:blipFill>
          <a:blip r:embed="rId2">
            <a:extLst>
              <a:ext uri="{28A0092B-C50C-407E-A947-70E740481C1C}">
                <a14:useLocalDpi xmlns:a14="http://schemas.microsoft.com/office/drawing/2010/main" val="0"/>
              </a:ext>
            </a:extLst>
          </a:blip>
          <a:srcRect l="10031" r="12041"/>
          <a:stretch>
            <a:fillRect/>
          </a:stretch>
        </p:blipFill>
        <p:spPr bwMode="auto">
          <a:xfrm>
            <a:off x="0" y="1314979"/>
            <a:ext cx="9144000" cy="31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984626" y="1314979"/>
            <a:ext cx="5159375" cy="3144573"/>
          </a:xfrm>
          <a:prstGeom prst="rect">
            <a:avLst/>
          </a:prstGeom>
          <a:solidFill>
            <a:srgbClr val="EB6F3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pic>
        <p:nvPicPr>
          <p:cNvPr id="1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1" y="1895741"/>
            <a:ext cx="2120032" cy="171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4067944" y="1993403"/>
            <a:ext cx="4390256" cy="1178433"/>
          </a:xfrm>
        </p:spPr>
        <p:txBody>
          <a:bodyPr>
            <a:normAutofit/>
          </a:bodyPr>
          <a:lstStyle>
            <a:lvl1pPr algn="l">
              <a:defRPr sz="4000" baseline="0"/>
            </a:lvl1pPr>
          </a:lstStyle>
          <a:p>
            <a:r>
              <a:rPr lang="en-US" dirty="0"/>
              <a:t>Module Title</a:t>
            </a:r>
          </a:p>
        </p:txBody>
      </p:sp>
      <p:sp>
        <p:nvSpPr>
          <p:cNvPr id="3" name="Subtitle 2"/>
          <p:cNvSpPr>
            <a:spLocks noGrp="1"/>
          </p:cNvSpPr>
          <p:nvPr>
            <p:ph type="subTitle" idx="1" hasCustomPrompt="1"/>
          </p:nvPr>
        </p:nvSpPr>
        <p:spPr>
          <a:xfrm>
            <a:off x="4067944" y="3238501"/>
            <a:ext cx="4392488" cy="555104"/>
          </a:xfrm>
        </p:spPr>
        <p:txBody>
          <a:bodyPr>
            <a:normAutofit/>
          </a:bodyPr>
          <a:lstStyle>
            <a:lvl1pPr marL="0" indent="0" algn="l">
              <a:buNone/>
              <a:defRPr sz="2000" baseline="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Week-X</a:t>
            </a:r>
          </a:p>
        </p:txBody>
      </p:sp>
      <p:sp>
        <p:nvSpPr>
          <p:cNvPr id="4" name="Date Placeholder 3"/>
          <p:cNvSpPr>
            <a:spLocks noGrp="1"/>
          </p:cNvSpPr>
          <p:nvPr>
            <p:ph type="dt" sz="half" idx="10"/>
          </p:nvPr>
        </p:nvSpPr>
        <p:spPr/>
        <p:txBody>
          <a:bodyPr/>
          <a:lstStyle/>
          <a:p>
            <a:fld id="{E80C3EE2-A68C-478E-AF06-C5E4D2222533}" type="datetimeFigureOut">
              <a:rPr lang="en-US" smtClean="0"/>
              <a:pPr/>
              <a:t>8/12/2020</a:t>
            </a:fld>
            <a:endParaRPr lang="en-US"/>
          </a:p>
        </p:txBody>
      </p:sp>
      <p:sp>
        <p:nvSpPr>
          <p:cNvPr id="5" name="Footer Placeholder 4"/>
          <p:cNvSpPr>
            <a:spLocks noGrp="1"/>
          </p:cNvSpPr>
          <p:nvPr>
            <p:ph type="ftr" sz="quarter" idx="11"/>
          </p:nvPr>
        </p:nvSpPr>
        <p:spPr/>
        <p:txBody>
          <a:bodyPr/>
          <a:lstStyle/>
          <a:p>
            <a:r>
              <a:rPr lang="en-US" dirty="0"/>
              <a:t>Author</a:t>
            </a:r>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sp>
        <p:nvSpPr>
          <p:cNvPr id="17" name="Text Placeholder 16" title="CT-XXXX">
            <a:extLst>
              <a:ext uri="{FF2B5EF4-FFF2-40B4-BE49-F238E27FC236}">
                <a16:creationId xmlns:a16="http://schemas.microsoft.com/office/drawing/2014/main" id="{BA0AAC13-71AB-4E96-ABA9-82187FB5F201}"/>
              </a:ext>
            </a:extLst>
          </p:cNvPr>
          <p:cNvSpPr>
            <a:spLocks noGrp="1"/>
          </p:cNvSpPr>
          <p:nvPr>
            <p:ph type="body" sz="quarter" idx="13" hasCustomPrompt="1"/>
          </p:nvPr>
        </p:nvSpPr>
        <p:spPr>
          <a:xfrm>
            <a:off x="4065712" y="1344613"/>
            <a:ext cx="4392488" cy="648790"/>
          </a:xfrm>
        </p:spPr>
        <p:txBody>
          <a:bodyPr>
            <a:normAutofit/>
          </a:bodyPr>
          <a:lstStyle>
            <a:lvl1pPr marL="0" indent="0">
              <a:buNone/>
              <a:defRPr sz="2800"/>
            </a:lvl1pPr>
          </a:lstStyle>
          <a:p>
            <a:pPr lvl="0"/>
            <a:r>
              <a:rPr lang="en-GB" dirty="0"/>
              <a:t>CT-XXXX</a:t>
            </a:r>
          </a:p>
        </p:txBody>
      </p:sp>
      <p:sp>
        <p:nvSpPr>
          <p:cNvPr id="19" name="Text Placeholder 18">
            <a:extLst>
              <a:ext uri="{FF2B5EF4-FFF2-40B4-BE49-F238E27FC236}">
                <a16:creationId xmlns:a16="http://schemas.microsoft.com/office/drawing/2014/main" id="{5D961229-7AB3-4AD2-8D53-D1AEF785DC72}"/>
              </a:ext>
            </a:extLst>
          </p:cNvPr>
          <p:cNvSpPr>
            <a:spLocks noGrp="1"/>
          </p:cNvSpPr>
          <p:nvPr>
            <p:ph type="body" sz="quarter" idx="14" hasCustomPrompt="1"/>
          </p:nvPr>
        </p:nvSpPr>
        <p:spPr>
          <a:xfrm>
            <a:off x="4065712" y="3865563"/>
            <a:ext cx="4390256" cy="551371"/>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a:solidFill>
                  <a:schemeClr val="tx1">
                    <a:lumMod val="75000"/>
                    <a:lumOff val="25000"/>
                  </a:schemeClr>
                </a:solidFill>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Topic</a:t>
            </a:r>
          </a:p>
        </p:txBody>
      </p:sp>
    </p:spTree>
    <p:extLst>
      <p:ext uri="{BB962C8B-B14F-4D97-AF65-F5344CB8AC3E}">
        <p14:creationId xmlns:p14="http://schemas.microsoft.com/office/powerpoint/2010/main" val="329776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grpSp>
        <p:nvGrpSpPr>
          <p:cNvPr id="7" name="Group 6">
            <a:extLst>
              <a:ext uri="{FF2B5EF4-FFF2-40B4-BE49-F238E27FC236}">
                <a16:creationId xmlns:a16="http://schemas.microsoft.com/office/drawing/2014/main" id="{68388886-2F03-4FB1-92D1-D3D34DF470F2}"/>
              </a:ext>
            </a:extLst>
          </p:cNvPr>
          <p:cNvGrpSpPr/>
          <p:nvPr userDrawn="1"/>
        </p:nvGrpSpPr>
        <p:grpSpPr>
          <a:xfrm>
            <a:off x="1" y="-15875"/>
            <a:ext cx="521550" cy="5730875"/>
            <a:chOff x="1" y="-15875"/>
            <a:chExt cx="521550" cy="5730875"/>
          </a:xfrm>
        </p:grpSpPr>
        <p:pic>
          <p:nvPicPr>
            <p:cNvPr id="8" name="Picture 7">
              <a:extLst>
                <a:ext uri="{FF2B5EF4-FFF2-40B4-BE49-F238E27FC236}">
                  <a16:creationId xmlns:a16="http://schemas.microsoft.com/office/drawing/2014/main" id="{0E53358A-CCAE-4DF0-9766-F5F5154769B6}"/>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D8BEBA80-208E-4E39-915A-CD51DA0CC4B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7973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grpSp>
        <p:nvGrpSpPr>
          <p:cNvPr id="7" name="Group 6">
            <a:extLst>
              <a:ext uri="{FF2B5EF4-FFF2-40B4-BE49-F238E27FC236}">
                <a16:creationId xmlns:a16="http://schemas.microsoft.com/office/drawing/2014/main" id="{C3BB7794-7C02-4E78-B808-D77CCE0AEEA3}"/>
              </a:ext>
            </a:extLst>
          </p:cNvPr>
          <p:cNvGrpSpPr/>
          <p:nvPr userDrawn="1"/>
        </p:nvGrpSpPr>
        <p:grpSpPr>
          <a:xfrm>
            <a:off x="1" y="-15875"/>
            <a:ext cx="521550" cy="5730875"/>
            <a:chOff x="1" y="-15875"/>
            <a:chExt cx="521550" cy="5730875"/>
          </a:xfrm>
        </p:grpSpPr>
        <p:pic>
          <p:nvPicPr>
            <p:cNvPr id="8" name="Picture 7">
              <a:extLst>
                <a:ext uri="{FF2B5EF4-FFF2-40B4-BE49-F238E27FC236}">
                  <a16:creationId xmlns:a16="http://schemas.microsoft.com/office/drawing/2014/main" id="{7541BE98-E0FD-44AC-B53E-DF4202393B17}"/>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FB2D1C76-238B-4BF1-9C54-D6681827E1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7199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2C6E207-34C6-A441-9A5E-72F7B2067BDB}"/>
              </a:ext>
            </a:extLst>
          </p:cNvPr>
          <p:cNvGrpSpPr/>
          <p:nvPr userDrawn="1"/>
        </p:nvGrpSpPr>
        <p:grpSpPr>
          <a:xfrm>
            <a:off x="1" y="-15875"/>
            <a:ext cx="521550" cy="5730875"/>
            <a:chOff x="1" y="-15875"/>
            <a:chExt cx="521550" cy="5730875"/>
          </a:xfrm>
        </p:grpSpPr>
        <p:pic>
          <p:nvPicPr>
            <p:cNvPr id="15" name="Picture 14">
              <a:extLst>
                <a:ext uri="{FF2B5EF4-FFF2-40B4-BE49-F238E27FC236}">
                  <a16:creationId xmlns:a16="http://schemas.microsoft.com/office/drawing/2014/main" id="{7958A1AA-CBD8-3249-A559-988391B9BBE7}"/>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a:extLst>
                <a:ext uri="{FF2B5EF4-FFF2-40B4-BE49-F238E27FC236}">
                  <a16:creationId xmlns:a16="http://schemas.microsoft.com/office/drawing/2014/main" id="{AF737CC5-1CD4-BF49-A05E-6F14D3A401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a:extLst>
              <a:ext uri="{FF2B5EF4-FFF2-40B4-BE49-F238E27FC236}">
                <a16:creationId xmlns:a16="http://schemas.microsoft.com/office/drawing/2014/main" id="{A3A75964-5681-3041-A4D7-BEF1DC486A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80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28865"/>
            <a:ext cx="6230182" cy="952500"/>
          </a:xfrm>
        </p:spPr>
        <p:txBody>
          <a:bodyPr>
            <a:noAutofit/>
          </a:bodyPr>
          <a:lstStyle>
            <a:lvl1pPr algn="l">
              <a:defRPr sz="4000"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65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0C3EE2-A68C-478E-AF06-C5E4D2222533}"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grpSp>
        <p:nvGrpSpPr>
          <p:cNvPr id="9" name="Group 8">
            <a:extLst>
              <a:ext uri="{FF2B5EF4-FFF2-40B4-BE49-F238E27FC236}">
                <a16:creationId xmlns:a16="http://schemas.microsoft.com/office/drawing/2014/main" id="{368D385A-0B38-4B99-A1F1-3EB754BA1FB4}"/>
              </a:ext>
            </a:extLst>
          </p:cNvPr>
          <p:cNvGrpSpPr/>
          <p:nvPr userDrawn="1"/>
        </p:nvGrpSpPr>
        <p:grpSpPr>
          <a:xfrm>
            <a:off x="1" y="-15875"/>
            <a:ext cx="521550" cy="5730875"/>
            <a:chOff x="1" y="-15875"/>
            <a:chExt cx="521550" cy="5730875"/>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9756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28865"/>
            <a:ext cx="6192688" cy="952500"/>
          </a:xfrm>
        </p:spPr>
        <p:txBody>
          <a:bodyPr>
            <a:normAutofit/>
          </a:bodyPr>
          <a:lstStyle>
            <a:lvl1pPr>
              <a:defRPr sz="4000" baseline="0"/>
            </a:lvl1pPr>
          </a:lstStyle>
          <a:p>
            <a:r>
              <a:rPr lang="en-US"/>
              <a:t>Click to edit Master title style</a:t>
            </a:r>
            <a:endParaRPr lang="en-US" dirty="0"/>
          </a:p>
        </p:txBody>
      </p:sp>
      <p:sp>
        <p:nvSpPr>
          <p:cNvPr id="3" name="Content Placeholder 2"/>
          <p:cNvSpPr>
            <a:spLocks noGrp="1"/>
          </p:cNvSpPr>
          <p:nvPr>
            <p:ph sz="half" idx="1"/>
          </p:nvPr>
        </p:nvSpPr>
        <p:spPr>
          <a:xfrm>
            <a:off x="899592" y="1333501"/>
            <a:ext cx="3816424"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32040" y="1333501"/>
            <a:ext cx="375476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C3EE2-A68C-478E-AF06-C5E4D2222533}"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080C-E004-4143-AD4C-B17D0C1AA287}" type="slidenum">
              <a:rPr lang="en-US" smtClean="0"/>
              <a:pPr/>
              <a:t>‹#›</a:t>
            </a:fld>
            <a:endParaRPr lang="en-US"/>
          </a:p>
        </p:txBody>
      </p:sp>
      <p:grpSp>
        <p:nvGrpSpPr>
          <p:cNvPr id="12" name="Group 11">
            <a:extLst>
              <a:ext uri="{FF2B5EF4-FFF2-40B4-BE49-F238E27FC236}">
                <a16:creationId xmlns:a16="http://schemas.microsoft.com/office/drawing/2014/main" id="{B0875AC1-A6E4-4B38-B4F5-95BE43E06104}"/>
              </a:ext>
            </a:extLst>
          </p:cNvPr>
          <p:cNvGrpSpPr/>
          <p:nvPr userDrawn="1"/>
        </p:nvGrpSpPr>
        <p:grpSpPr>
          <a:xfrm>
            <a:off x="1" y="-15875"/>
            <a:ext cx="521550" cy="5730875"/>
            <a:chOff x="1" y="-15875"/>
            <a:chExt cx="521550" cy="5730875"/>
          </a:xfrm>
        </p:grpSpPr>
        <p:pic>
          <p:nvPicPr>
            <p:cNvPr id="13" name="Picture 12">
              <a:extLst>
                <a:ext uri="{FF2B5EF4-FFF2-40B4-BE49-F238E27FC236}">
                  <a16:creationId xmlns:a16="http://schemas.microsoft.com/office/drawing/2014/main" id="{5B194C76-D8D7-416B-8F9C-F0259F77E9DC}"/>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3AFA32-9306-4B63-8378-F04BD7C6672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570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9592" y="228865"/>
            <a:ext cx="6192688" cy="9525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99592" y="1279261"/>
            <a:ext cx="3816424"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99592" y="1812396"/>
            <a:ext cx="3816424"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033" y="1279261"/>
            <a:ext cx="382676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60033" y="1812396"/>
            <a:ext cx="382676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3EE2-A68C-478E-AF06-C5E4D2222533}" type="datetimeFigureOut">
              <a:rPr lang="en-US" smtClean="0"/>
              <a:pPr/>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2080C-E004-4143-AD4C-B17D0C1AA287}" type="slidenum">
              <a:rPr lang="en-US" smtClean="0"/>
              <a:pPr/>
              <a:t>‹#›</a:t>
            </a:fld>
            <a:endParaRPr lang="en-US"/>
          </a:p>
        </p:txBody>
      </p:sp>
      <p:grpSp>
        <p:nvGrpSpPr>
          <p:cNvPr id="13" name="Group 12">
            <a:extLst>
              <a:ext uri="{FF2B5EF4-FFF2-40B4-BE49-F238E27FC236}">
                <a16:creationId xmlns:a16="http://schemas.microsoft.com/office/drawing/2014/main" id="{892DB6BD-B753-4E8D-AECD-C0D785DE908E}"/>
              </a:ext>
            </a:extLst>
          </p:cNvPr>
          <p:cNvGrpSpPr/>
          <p:nvPr userDrawn="1"/>
        </p:nvGrpSpPr>
        <p:grpSpPr>
          <a:xfrm>
            <a:off x="1" y="-15875"/>
            <a:ext cx="521550" cy="5730875"/>
            <a:chOff x="1" y="-15875"/>
            <a:chExt cx="521550" cy="5730875"/>
          </a:xfrm>
        </p:grpSpPr>
        <p:pic>
          <p:nvPicPr>
            <p:cNvPr id="14" name="Picture 13">
              <a:extLst>
                <a:ext uri="{FF2B5EF4-FFF2-40B4-BE49-F238E27FC236}">
                  <a16:creationId xmlns:a16="http://schemas.microsoft.com/office/drawing/2014/main" id="{D6664F2E-98E0-414E-8D28-02078612E1B8}"/>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DC3544CC-3D84-4A2C-AFE2-FE862453A31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1523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3EE2-A68C-478E-AF06-C5E4D2222533}" type="datetimeFigureOut">
              <a:rPr lang="en-US" smtClean="0"/>
              <a:pPr/>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2080C-E004-4143-AD4C-B17D0C1AA287}" type="slidenum">
              <a:rPr lang="en-US" smtClean="0"/>
              <a:pPr/>
              <a:t>‹#›</a:t>
            </a:fld>
            <a:endParaRPr lang="en-US"/>
          </a:p>
        </p:txBody>
      </p:sp>
      <p:grpSp>
        <p:nvGrpSpPr>
          <p:cNvPr id="8" name="Group 7">
            <a:extLst>
              <a:ext uri="{FF2B5EF4-FFF2-40B4-BE49-F238E27FC236}">
                <a16:creationId xmlns:a16="http://schemas.microsoft.com/office/drawing/2014/main" id="{20EED9B0-7E20-4C9E-9FAF-E008BF7AB359}"/>
              </a:ext>
            </a:extLst>
          </p:cNvPr>
          <p:cNvGrpSpPr/>
          <p:nvPr userDrawn="1"/>
        </p:nvGrpSpPr>
        <p:grpSpPr>
          <a:xfrm>
            <a:off x="1" y="-15875"/>
            <a:ext cx="521550" cy="5730875"/>
            <a:chOff x="1" y="-15875"/>
            <a:chExt cx="521550" cy="5730875"/>
          </a:xfrm>
        </p:grpSpPr>
        <p:pic>
          <p:nvPicPr>
            <p:cNvPr id="9" name="Picture 8">
              <a:extLst>
                <a:ext uri="{FF2B5EF4-FFF2-40B4-BE49-F238E27FC236}">
                  <a16:creationId xmlns:a16="http://schemas.microsoft.com/office/drawing/2014/main" id="{97F9DB8D-ABB3-4F35-B14A-5259918DEA3D}"/>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0D839721-BCB4-4BD9-9903-3A8C4E2A92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0971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3EE2-A68C-478E-AF06-C5E4D2222533}" type="datetimeFigureOut">
              <a:rPr lang="en-US" smtClean="0"/>
              <a:pPr/>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72080C-E004-4143-AD4C-B17D0C1AA287}" type="slidenum">
              <a:rPr lang="en-US" smtClean="0"/>
              <a:pPr/>
              <a:t>‹#›</a:t>
            </a:fld>
            <a:endParaRPr lang="en-US"/>
          </a:p>
        </p:txBody>
      </p:sp>
      <p:grpSp>
        <p:nvGrpSpPr>
          <p:cNvPr id="7" name="Group 6">
            <a:extLst>
              <a:ext uri="{FF2B5EF4-FFF2-40B4-BE49-F238E27FC236}">
                <a16:creationId xmlns:a16="http://schemas.microsoft.com/office/drawing/2014/main" id="{CDA78D2C-00C1-4B50-B361-498E78513A05}"/>
              </a:ext>
            </a:extLst>
          </p:cNvPr>
          <p:cNvGrpSpPr/>
          <p:nvPr userDrawn="1"/>
        </p:nvGrpSpPr>
        <p:grpSpPr>
          <a:xfrm>
            <a:off x="1" y="-15875"/>
            <a:ext cx="521550" cy="5730875"/>
            <a:chOff x="1" y="-15875"/>
            <a:chExt cx="521550" cy="5730875"/>
          </a:xfrm>
        </p:grpSpPr>
        <p:pic>
          <p:nvPicPr>
            <p:cNvPr id="8" name="Picture 7">
              <a:extLst>
                <a:ext uri="{FF2B5EF4-FFF2-40B4-BE49-F238E27FC236}">
                  <a16:creationId xmlns:a16="http://schemas.microsoft.com/office/drawing/2014/main" id="{2879FE55-E1E1-455A-9EFE-AD080E2800A9}"/>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1E5A3380-8BE5-4BA4-AA43-CD7D28BE8F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500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1087" y="227542"/>
            <a:ext cx="2834427" cy="968375"/>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1087" y="1195918"/>
            <a:ext cx="2834427"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0C3EE2-A68C-478E-AF06-C5E4D2222533}"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080C-E004-4143-AD4C-B17D0C1AA287}" type="slidenum">
              <a:rPr lang="en-US" smtClean="0"/>
              <a:pPr/>
              <a:t>‹#›</a:t>
            </a:fld>
            <a:endParaRPr lang="en-US"/>
          </a:p>
        </p:txBody>
      </p:sp>
      <p:grpSp>
        <p:nvGrpSpPr>
          <p:cNvPr id="8" name="Group 7">
            <a:extLst>
              <a:ext uri="{FF2B5EF4-FFF2-40B4-BE49-F238E27FC236}">
                <a16:creationId xmlns:a16="http://schemas.microsoft.com/office/drawing/2014/main" id="{3FBDB431-6CBF-4DF5-9479-F1ADC56BC73D}"/>
              </a:ext>
            </a:extLst>
          </p:cNvPr>
          <p:cNvGrpSpPr/>
          <p:nvPr userDrawn="1"/>
        </p:nvGrpSpPr>
        <p:grpSpPr>
          <a:xfrm>
            <a:off x="1" y="-15875"/>
            <a:ext cx="521550" cy="5730875"/>
            <a:chOff x="1" y="-15875"/>
            <a:chExt cx="521550" cy="5730875"/>
          </a:xfrm>
        </p:grpSpPr>
        <p:pic>
          <p:nvPicPr>
            <p:cNvPr id="9" name="Picture 8">
              <a:extLst>
                <a:ext uri="{FF2B5EF4-FFF2-40B4-BE49-F238E27FC236}">
                  <a16:creationId xmlns:a16="http://schemas.microsoft.com/office/drawing/2014/main" id="{79FE20F2-8BB0-4F96-ABC4-A80808FF98B9}"/>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C38FA4F8-2C8C-452D-8A27-07B7FD01CA1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182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0C3EE2-A68C-478E-AF06-C5E4D2222533}"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080C-E004-4143-AD4C-B17D0C1AA287}" type="slidenum">
              <a:rPr lang="en-US" smtClean="0"/>
              <a:pPr/>
              <a:t>‹#›</a:t>
            </a:fld>
            <a:endParaRPr lang="en-US"/>
          </a:p>
        </p:txBody>
      </p:sp>
      <p:grpSp>
        <p:nvGrpSpPr>
          <p:cNvPr id="10" name="Group 9">
            <a:extLst>
              <a:ext uri="{FF2B5EF4-FFF2-40B4-BE49-F238E27FC236}">
                <a16:creationId xmlns:a16="http://schemas.microsoft.com/office/drawing/2014/main" id="{E6B6648B-381E-4E3D-BEA3-35A97537BF4C}"/>
              </a:ext>
            </a:extLst>
          </p:cNvPr>
          <p:cNvGrpSpPr/>
          <p:nvPr userDrawn="1"/>
        </p:nvGrpSpPr>
        <p:grpSpPr>
          <a:xfrm>
            <a:off x="1" y="-15875"/>
            <a:ext cx="521550" cy="5730875"/>
            <a:chOff x="1" y="-15875"/>
            <a:chExt cx="521550" cy="5730875"/>
          </a:xfrm>
        </p:grpSpPr>
        <p:pic>
          <p:nvPicPr>
            <p:cNvPr id="11" name="Picture 10">
              <a:extLst>
                <a:ext uri="{FF2B5EF4-FFF2-40B4-BE49-F238E27FC236}">
                  <a16:creationId xmlns:a16="http://schemas.microsoft.com/office/drawing/2014/main" id="{EBA14E29-8FA0-4A53-A46C-CA91412D1B73}"/>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a:extLst>
                <a:ext uri="{FF2B5EF4-FFF2-40B4-BE49-F238E27FC236}">
                  <a16:creationId xmlns:a16="http://schemas.microsoft.com/office/drawing/2014/main" id="{6B46BF74-BBAA-4CA6-8DD9-60460387666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4972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9592" y="228865"/>
            <a:ext cx="7787208" cy="9525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9592" y="1333501"/>
            <a:ext cx="7787208" cy="37716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E80C3EE2-A68C-478E-AF06-C5E4D2222533}" type="datetimeFigureOut">
              <a:rPr lang="en-US" smtClean="0"/>
              <a:pPr/>
              <a:t>8/12/2020</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C272080C-E004-4143-AD4C-B17D0C1AA287}" type="slidenum">
              <a:rPr lang="en-US" smtClean="0"/>
              <a:pPr/>
              <a:t>‹#›</a:t>
            </a:fld>
            <a:endParaRPr lang="en-US"/>
          </a:p>
        </p:txBody>
      </p:sp>
      <p:pic>
        <p:nvPicPr>
          <p:cNvPr id="8" name="Graphic 7">
            <a:extLst>
              <a:ext uri="{FF2B5EF4-FFF2-40B4-BE49-F238E27FC236}">
                <a16:creationId xmlns:a16="http://schemas.microsoft.com/office/drawing/2014/main" id="{A63ACC71-3052-4EE9-840C-21CCCE873467}"/>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7452320" y="43326"/>
            <a:ext cx="1619250" cy="381000"/>
          </a:xfrm>
          <a:prstGeom prst="rect">
            <a:avLst/>
          </a:prstGeom>
        </p:spPr>
      </p:pic>
    </p:spTree>
    <p:extLst>
      <p:ext uri="{BB962C8B-B14F-4D97-AF65-F5344CB8AC3E}">
        <p14:creationId xmlns:p14="http://schemas.microsoft.com/office/powerpoint/2010/main" val="24276190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0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7039D-E7D0-4031-AD10-1C6FA0AC381A}"/>
              </a:ext>
            </a:extLst>
          </p:cNvPr>
          <p:cNvSpPr>
            <a:spLocks noGrp="1"/>
          </p:cNvSpPr>
          <p:nvPr>
            <p:ph type="ctrTitle"/>
          </p:nvPr>
        </p:nvSpPr>
        <p:spPr/>
        <p:txBody>
          <a:bodyPr>
            <a:noAutofit/>
          </a:bodyPr>
          <a:lstStyle/>
          <a:p>
            <a:r>
              <a:rPr lang="en-US" altLang="en-US" sz="3200" b="1">
                <a:latin typeface="Calibri" panose="020F0502020204030204" pitchFamily="34" charset="0"/>
              </a:rPr>
              <a:t>Software Quality Assurance</a:t>
            </a:r>
            <a:endParaRPr lang="en-GB" sz="3200" b="1"/>
          </a:p>
        </p:txBody>
      </p:sp>
      <p:sp>
        <p:nvSpPr>
          <p:cNvPr id="5" name="Subtitle 4">
            <a:extLst>
              <a:ext uri="{FF2B5EF4-FFF2-40B4-BE49-F238E27FC236}">
                <a16:creationId xmlns:a16="http://schemas.microsoft.com/office/drawing/2014/main" id="{09B2A699-356F-4C5C-A206-9C1DA63BAD3B}"/>
              </a:ext>
            </a:extLst>
          </p:cNvPr>
          <p:cNvSpPr>
            <a:spLocks noGrp="1"/>
          </p:cNvSpPr>
          <p:nvPr>
            <p:ph type="subTitle" idx="1"/>
          </p:nvPr>
        </p:nvSpPr>
        <p:spPr/>
        <p:txBody>
          <a:bodyPr/>
          <a:lstStyle/>
          <a:p>
            <a:r>
              <a:rPr lang="en-GB" smtClean="0"/>
              <a:t>Week-5</a:t>
            </a:r>
            <a:endParaRPr lang="en-GB"/>
          </a:p>
        </p:txBody>
      </p:sp>
      <p:sp>
        <p:nvSpPr>
          <p:cNvPr id="6" name="Text Placeholder 5">
            <a:extLst>
              <a:ext uri="{FF2B5EF4-FFF2-40B4-BE49-F238E27FC236}">
                <a16:creationId xmlns:a16="http://schemas.microsoft.com/office/drawing/2014/main" id="{5CEA599B-C405-41CE-B26C-69E228FABF83}"/>
              </a:ext>
            </a:extLst>
          </p:cNvPr>
          <p:cNvSpPr>
            <a:spLocks noGrp="1"/>
          </p:cNvSpPr>
          <p:nvPr>
            <p:ph type="body" sz="quarter" idx="13"/>
          </p:nvPr>
        </p:nvSpPr>
        <p:spPr/>
        <p:txBody>
          <a:bodyPr/>
          <a:lstStyle/>
          <a:p>
            <a:r>
              <a:rPr lang="en-US" altLang="en-US">
                <a:latin typeface="Calibri" panose="020F0502020204030204" pitchFamily="34" charset="0"/>
              </a:rPr>
              <a:t>CT6005</a:t>
            </a:r>
            <a:endParaRPr lang="en-GB"/>
          </a:p>
        </p:txBody>
      </p:sp>
      <p:sp>
        <p:nvSpPr>
          <p:cNvPr id="7" name="Text Placeholder 6">
            <a:extLst>
              <a:ext uri="{FF2B5EF4-FFF2-40B4-BE49-F238E27FC236}">
                <a16:creationId xmlns:a16="http://schemas.microsoft.com/office/drawing/2014/main" id="{28F4D866-5924-49F7-9042-98EA7D016F54}"/>
              </a:ext>
            </a:extLst>
          </p:cNvPr>
          <p:cNvSpPr>
            <a:spLocks noGrp="1"/>
          </p:cNvSpPr>
          <p:nvPr>
            <p:ph type="body" sz="quarter" idx="14"/>
          </p:nvPr>
        </p:nvSpPr>
        <p:spPr/>
        <p:txBody>
          <a:bodyPr/>
          <a:lstStyle/>
          <a:p>
            <a:r>
              <a:rPr lang="en-US" altLang="en-US" b="1">
                <a:latin typeface="Calibri" panose="020F0502020204030204" pitchFamily="34" charset="0"/>
              </a:rPr>
              <a:t>Quality Metrics</a:t>
            </a:r>
            <a:endParaRPr lang="en-GB"/>
          </a:p>
        </p:txBody>
      </p:sp>
    </p:spTree>
    <p:extLst>
      <p:ext uri="{BB962C8B-B14F-4D97-AF65-F5344CB8AC3E}">
        <p14:creationId xmlns:p14="http://schemas.microsoft.com/office/powerpoint/2010/main" val="2222747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F87B-E093-F845-8850-72C6388D32D3}"/>
              </a:ext>
            </a:extLst>
          </p:cNvPr>
          <p:cNvSpPr>
            <a:spLocks noGrp="1"/>
          </p:cNvSpPr>
          <p:nvPr>
            <p:ph type="title"/>
          </p:nvPr>
        </p:nvSpPr>
        <p:spPr/>
        <p:txBody>
          <a:bodyPr/>
          <a:lstStyle/>
          <a:p>
            <a:r>
              <a:rPr lang="en-US"/>
              <a:t>Types of measures</a:t>
            </a:r>
          </a:p>
        </p:txBody>
      </p:sp>
      <p:sp>
        <p:nvSpPr>
          <p:cNvPr id="3" name="Content Placeholder 2">
            <a:extLst>
              <a:ext uri="{FF2B5EF4-FFF2-40B4-BE49-F238E27FC236}">
                <a16:creationId xmlns:a16="http://schemas.microsoft.com/office/drawing/2014/main" id="{B7AF207E-575F-0248-93F2-45F879664CE6}"/>
              </a:ext>
            </a:extLst>
          </p:cNvPr>
          <p:cNvSpPr>
            <a:spLocks noGrp="1"/>
          </p:cNvSpPr>
          <p:nvPr>
            <p:ph idx="1"/>
          </p:nvPr>
        </p:nvSpPr>
        <p:spPr/>
        <p:txBody>
          <a:bodyPr>
            <a:normAutofit fontScale="92500" lnSpcReduction="20000"/>
          </a:bodyPr>
          <a:lstStyle/>
          <a:p>
            <a:r>
              <a:rPr lang="en-US" altLang="en-US">
                <a:cs typeface="Times New Roman" panose="02020603050405020304" pitchFamily="18" charset="0"/>
              </a:rPr>
              <a:t>Direct measures </a:t>
            </a:r>
          </a:p>
          <a:p>
            <a:pPr lvl="1"/>
            <a:r>
              <a:rPr lang="en-US" altLang="en-US">
                <a:cs typeface="Times New Roman" panose="02020603050405020304" pitchFamily="18" charset="0"/>
              </a:rPr>
              <a:t>of software engineering process include cost and effort.</a:t>
            </a:r>
          </a:p>
          <a:p>
            <a:pPr lvl="1"/>
            <a:r>
              <a:rPr lang="en-US" altLang="en-US">
                <a:cs typeface="Times New Roman" panose="02020603050405020304" pitchFamily="18" charset="0"/>
              </a:rPr>
              <a:t>of the product include lines of code (LOC), execution speed, memory size, defects per reporting time period.</a:t>
            </a:r>
          </a:p>
          <a:p>
            <a:r>
              <a:rPr lang="en-US" altLang="en-US">
                <a:cs typeface="Times New Roman" panose="02020603050405020304" pitchFamily="18" charset="0"/>
              </a:rPr>
              <a:t>Indirect measures </a:t>
            </a:r>
          </a:p>
          <a:p>
            <a:pPr lvl="1"/>
            <a:r>
              <a:rPr lang="en-US" altLang="en-US">
                <a:cs typeface="Times New Roman" panose="02020603050405020304" pitchFamily="18" charset="0"/>
              </a:rPr>
              <a:t>examine the quality of the software product itself (e.g.  functionality, complexity, efficiency, reliability, maintainability).</a:t>
            </a:r>
            <a:endParaRPr lang="en-US" altLang="en-US"/>
          </a:p>
          <a:p>
            <a:endParaRPr lang="en-US"/>
          </a:p>
        </p:txBody>
      </p:sp>
    </p:spTree>
    <p:extLst>
      <p:ext uri="{BB962C8B-B14F-4D97-AF65-F5344CB8AC3E}">
        <p14:creationId xmlns:p14="http://schemas.microsoft.com/office/powerpoint/2010/main" val="3144778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29C7-A5B0-7149-BFA1-529E9B045763}"/>
              </a:ext>
            </a:extLst>
          </p:cNvPr>
          <p:cNvSpPr>
            <a:spLocks noGrp="1"/>
          </p:cNvSpPr>
          <p:nvPr>
            <p:ph type="title"/>
          </p:nvPr>
        </p:nvSpPr>
        <p:spPr/>
        <p:txBody>
          <a:bodyPr/>
          <a:lstStyle/>
          <a:p>
            <a:r>
              <a:rPr lang="en-US"/>
              <a:t>SW Size/Volume Measures</a:t>
            </a:r>
          </a:p>
        </p:txBody>
      </p:sp>
      <p:sp>
        <p:nvSpPr>
          <p:cNvPr id="3" name="Content Placeholder 2">
            <a:extLst>
              <a:ext uri="{FF2B5EF4-FFF2-40B4-BE49-F238E27FC236}">
                <a16:creationId xmlns:a16="http://schemas.microsoft.com/office/drawing/2014/main" id="{51891F77-1B02-1A48-BC98-E092FEF626FA}"/>
              </a:ext>
            </a:extLst>
          </p:cNvPr>
          <p:cNvSpPr>
            <a:spLocks noGrp="1"/>
          </p:cNvSpPr>
          <p:nvPr>
            <p:ph idx="1"/>
          </p:nvPr>
        </p:nvSpPr>
        <p:spPr/>
        <p:txBody>
          <a:bodyPr/>
          <a:lstStyle/>
          <a:p>
            <a:r>
              <a:rPr lang="en-US" altLang="en-US" b="1">
                <a:solidFill>
                  <a:schemeClr val="accent2"/>
                </a:solidFill>
              </a:rPr>
              <a:t>KLOC</a:t>
            </a:r>
            <a:r>
              <a:rPr lang="en-US" altLang="en-US" b="1"/>
              <a:t> — </a:t>
            </a:r>
            <a:r>
              <a:rPr lang="en-US" altLang="en-US"/>
              <a:t>classic metric that measures the size of software by thousands of code lines. </a:t>
            </a:r>
          </a:p>
          <a:p>
            <a:r>
              <a:rPr lang="en-US" altLang="en-US" b="1">
                <a:solidFill>
                  <a:schemeClr val="accent2"/>
                </a:solidFill>
              </a:rPr>
              <a:t>Number of function points (NFP) </a:t>
            </a:r>
            <a:r>
              <a:rPr lang="en-US" altLang="en-US" b="1"/>
              <a:t>—</a:t>
            </a:r>
            <a:r>
              <a:rPr lang="en-US" altLang="en-US"/>
              <a:t> a measure of the development resources (human resources) required to develop a program, based on the functionality specified for the software system</a:t>
            </a:r>
          </a:p>
          <a:p>
            <a:endParaRPr lang="en-US"/>
          </a:p>
        </p:txBody>
      </p:sp>
    </p:spTree>
    <p:extLst>
      <p:ext uri="{BB962C8B-B14F-4D97-AF65-F5344CB8AC3E}">
        <p14:creationId xmlns:p14="http://schemas.microsoft.com/office/powerpoint/2010/main" val="1897990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77AE-CC33-604D-B7DA-42ECEE9B0364}"/>
              </a:ext>
            </a:extLst>
          </p:cNvPr>
          <p:cNvSpPr>
            <a:spLocks noGrp="1"/>
          </p:cNvSpPr>
          <p:nvPr>
            <p:ph type="title"/>
          </p:nvPr>
        </p:nvSpPr>
        <p:spPr/>
        <p:txBody>
          <a:bodyPr/>
          <a:lstStyle/>
          <a:p>
            <a:r>
              <a:rPr lang="en-US"/>
              <a:t>Process Metrics</a:t>
            </a:r>
          </a:p>
        </p:txBody>
      </p:sp>
      <p:sp>
        <p:nvSpPr>
          <p:cNvPr id="3" name="Content Placeholder 2">
            <a:extLst>
              <a:ext uri="{FF2B5EF4-FFF2-40B4-BE49-F238E27FC236}">
                <a16:creationId xmlns:a16="http://schemas.microsoft.com/office/drawing/2014/main" id="{189EB4DC-C26A-AF41-9E15-3D81CED476DD}"/>
              </a:ext>
            </a:extLst>
          </p:cNvPr>
          <p:cNvSpPr>
            <a:spLocks noGrp="1"/>
          </p:cNvSpPr>
          <p:nvPr>
            <p:ph idx="1"/>
          </p:nvPr>
        </p:nvSpPr>
        <p:spPr/>
        <p:txBody>
          <a:bodyPr>
            <a:normAutofit lnSpcReduction="10000"/>
          </a:bodyPr>
          <a:lstStyle/>
          <a:p>
            <a:r>
              <a:rPr lang="en-US" altLang="en-US" dirty="0"/>
              <a:t>S/W development process metrics fall into  one of the following categories:</a:t>
            </a:r>
          </a:p>
          <a:p>
            <a:pPr>
              <a:buNone/>
            </a:pPr>
            <a:r>
              <a:rPr lang="en-US" altLang="en-US" sz="2800" b="1" dirty="0"/>
              <a:t>1-Software process quality metrics</a:t>
            </a:r>
          </a:p>
          <a:p>
            <a:pPr lvl="1"/>
            <a:r>
              <a:rPr lang="en-US" altLang="en-US" sz="2400" dirty="0"/>
              <a:t> Error density metrics</a:t>
            </a:r>
          </a:p>
          <a:p>
            <a:pPr lvl="1"/>
            <a:r>
              <a:rPr lang="en-US" altLang="en-US" sz="2400" dirty="0"/>
              <a:t> Error severity metrics </a:t>
            </a:r>
          </a:p>
          <a:p>
            <a:pPr lvl="1"/>
            <a:r>
              <a:rPr lang="en-US" altLang="en-US" sz="2400" dirty="0"/>
              <a:t>Error removal effectiveness metrics</a:t>
            </a:r>
          </a:p>
          <a:p>
            <a:pPr>
              <a:buNone/>
            </a:pPr>
            <a:r>
              <a:rPr lang="en-US" altLang="en-US" sz="2800" b="1" dirty="0"/>
              <a:t>2- Software process timetable metrics</a:t>
            </a:r>
          </a:p>
          <a:p>
            <a:pPr>
              <a:buNone/>
            </a:pPr>
            <a:r>
              <a:rPr lang="en-US" altLang="en-US" sz="2800" b="1" dirty="0"/>
              <a:t>3- Software process productivity metrics</a:t>
            </a:r>
            <a:endParaRPr lang="en-US" altLang="en-US" sz="2800" dirty="0"/>
          </a:p>
          <a:p>
            <a:endParaRPr lang="en-US" dirty="0"/>
          </a:p>
        </p:txBody>
      </p:sp>
    </p:spTree>
    <p:extLst>
      <p:ext uri="{BB962C8B-B14F-4D97-AF65-F5344CB8AC3E}">
        <p14:creationId xmlns:p14="http://schemas.microsoft.com/office/powerpoint/2010/main" val="110226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Lines </a:t>
            </a:r>
            <a:r>
              <a:rPr lang="en-US" dirty="0"/>
              <a:t>of code (LOC) is a common measure of software development. </a:t>
            </a:r>
            <a:endParaRPr lang="en-US" dirty="0" smtClean="0"/>
          </a:p>
          <a:p>
            <a:r>
              <a:rPr lang="en-US" dirty="0" smtClean="0"/>
              <a:t>If </a:t>
            </a:r>
            <a:r>
              <a:rPr lang="en-US" dirty="0"/>
              <a:t>an organization uses productivity metrics that emphasize volume of code and </a:t>
            </a:r>
            <a:r>
              <a:rPr lang="en-US" dirty="0" smtClean="0"/>
              <a:t>errors, what kind of issue/problem(s</a:t>
            </a:r>
            <a:r>
              <a:rPr lang="en-US" dirty="0"/>
              <a:t>) </a:t>
            </a:r>
            <a:r>
              <a:rPr lang="en-US" dirty="0" smtClean="0"/>
              <a:t>does a SW development team have? Please specify them and explain why.</a:t>
            </a:r>
            <a:endParaRPr lang="en-US" dirty="0"/>
          </a:p>
        </p:txBody>
      </p:sp>
    </p:spTree>
    <p:extLst>
      <p:ext uri="{BB962C8B-B14F-4D97-AF65-F5344CB8AC3E}">
        <p14:creationId xmlns:p14="http://schemas.microsoft.com/office/powerpoint/2010/main" val="40395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B116-2A89-0642-B98F-BA44619CD84B}"/>
              </a:ext>
            </a:extLst>
          </p:cNvPr>
          <p:cNvSpPr>
            <a:spLocks noGrp="1"/>
          </p:cNvSpPr>
          <p:nvPr>
            <p:ph type="title"/>
          </p:nvPr>
        </p:nvSpPr>
        <p:spPr/>
        <p:txBody>
          <a:bodyPr/>
          <a:lstStyle/>
          <a:p>
            <a:r>
              <a:rPr lang="en-US" dirty="0"/>
              <a:t>Error Density Metrics		</a:t>
            </a:r>
          </a:p>
        </p:txBody>
      </p:sp>
      <p:sp>
        <p:nvSpPr>
          <p:cNvPr id="3" name="Content Placeholder 2">
            <a:extLst>
              <a:ext uri="{FF2B5EF4-FFF2-40B4-BE49-F238E27FC236}">
                <a16:creationId xmlns:a16="http://schemas.microsoft.com/office/drawing/2014/main" id="{77D35C29-F7CC-794A-AB27-C613C5BCC95B}"/>
              </a:ext>
            </a:extLst>
          </p:cNvPr>
          <p:cNvSpPr>
            <a:spLocks noGrp="1"/>
          </p:cNvSpPr>
          <p:nvPr>
            <p:ph idx="1"/>
          </p:nvPr>
        </p:nvSpPr>
        <p:spPr/>
        <p:txBody>
          <a:bodyPr>
            <a:normAutofit fontScale="77500" lnSpcReduction="20000"/>
          </a:bodyPr>
          <a:lstStyle/>
          <a:p>
            <a:r>
              <a:rPr lang="en-US" altLang="en-US"/>
              <a:t>Calculation of error density metrics involves two measures:</a:t>
            </a:r>
          </a:p>
          <a:p>
            <a:pPr>
              <a:buNone/>
            </a:pPr>
            <a:r>
              <a:rPr lang="en-US" altLang="en-US" b="1"/>
              <a:t>1- Software volume measures. </a:t>
            </a:r>
            <a:r>
              <a:rPr lang="en-US" altLang="en-US"/>
              <a:t>Some density metrics use the number of lines of code while others apply function points.</a:t>
            </a:r>
          </a:p>
          <a:p>
            <a:pPr>
              <a:buNone/>
            </a:pPr>
            <a:r>
              <a:rPr lang="en-US" altLang="en-US" b="1"/>
              <a:t>2- Errors counted measures</a:t>
            </a:r>
            <a:r>
              <a:rPr lang="en-US" altLang="en-US"/>
              <a:t>. Some relate to the number of errors(NCE) and others to the weighted number of errors (WCE).</a:t>
            </a:r>
          </a:p>
          <a:p>
            <a:r>
              <a:rPr lang="en-US" altLang="en-US"/>
              <a:t>this measure is classification of the detected errors into severity classes, followed by weighting each class.</a:t>
            </a:r>
          </a:p>
          <a:p>
            <a:endParaRPr lang="en-US"/>
          </a:p>
        </p:txBody>
      </p:sp>
    </p:spTree>
    <p:extLst>
      <p:ext uri="{BB962C8B-B14F-4D97-AF65-F5344CB8AC3E}">
        <p14:creationId xmlns:p14="http://schemas.microsoft.com/office/powerpoint/2010/main" val="1995582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9AF5-956E-3946-AEFC-A5B3E1CBF176}"/>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E1226E81-7313-6F42-89C8-C6C1ED94DC73}"/>
              </a:ext>
            </a:extLst>
          </p:cNvPr>
          <p:cNvSpPr>
            <a:spLocks noGrp="1"/>
          </p:cNvSpPr>
          <p:nvPr>
            <p:ph idx="1"/>
          </p:nvPr>
        </p:nvSpPr>
        <p:spPr>
          <a:xfrm>
            <a:off x="899592" y="1333500"/>
            <a:ext cx="7787208" cy="2316087"/>
          </a:xfrm>
        </p:spPr>
        <p:txBody>
          <a:bodyPr>
            <a:normAutofit fontScale="77500" lnSpcReduction="20000"/>
          </a:bodyPr>
          <a:lstStyle/>
          <a:p>
            <a:r>
              <a:rPr lang="en-US" altLang="en-US"/>
              <a:t>A software development department applies two alternative measures, NCE and WCE, to the code errors detected in its software development projects. Three classes of error severity and their relative weights are also defined:</a:t>
            </a:r>
          </a:p>
          <a:p>
            <a:r>
              <a:rPr lang="en-US" altLang="en-US"/>
              <a:t>there were 42 low severity errors, 17 medium severity errors, and 11 high severity errors</a:t>
            </a:r>
          </a:p>
          <a:p>
            <a:endParaRPr lang="en-US" altLang="en-US"/>
          </a:p>
          <a:p>
            <a:endParaRPr lang="en-US" altLang="en-US"/>
          </a:p>
          <a:p>
            <a:endParaRPr lang="en-US" altLang="en-US"/>
          </a:p>
          <a:p>
            <a:endParaRPr lang="en-US"/>
          </a:p>
        </p:txBody>
      </p:sp>
      <p:pic>
        <p:nvPicPr>
          <p:cNvPr id="4" name="Picture 4">
            <a:extLst>
              <a:ext uri="{FF2B5EF4-FFF2-40B4-BE49-F238E27FC236}">
                <a16:creationId xmlns:a16="http://schemas.microsoft.com/office/drawing/2014/main" id="{8FF3144B-CD51-F44D-B265-FCDB6A2B9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598887"/>
            <a:ext cx="50387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626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0432-8228-BD4F-97F7-8743B1BB6ECF}"/>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67233247-3DBF-3448-B413-55290F7CBC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489348"/>
            <a:ext cx="7044438" cy="284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979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567D-CFBB-1A45-9C48-8A9E55D1D3CB}"/>
              </a:ext>
            </a:extLst>
          </p:cNvPr>
          <p:cNvSpPr>
            <a:spLocks noGrp="1"/>
          </p:cNvSpPr>
          <p:nvPr>
            <p:ph type="title"/>
          </p:nvPr>
        </p:nvSpPr>
        <p:spPr/>
        <p:txBody>
          <a:bodyPr/>
          <a:lstStyle/>
          <a:p>
            <a:r>
              <a:rPr lang="en-US"/>
              <a:t>Error Severity Metrics</a:t>
            </a:r>
          </a:p>
        </p:txBody>
      </p:sp>
      <p:sp>
        <p:nvSpPr>
          <p:cNvPr id="3" name="Content Placeholder 2">
            <a:extLst>
              <a:ext uri="{FF2B5EF4-FFF2-40B4-BE49-F238E27FC236}">
                <a16:creationId xmlns:a16="http://schemas.microsoft.com/office/drawing/2014/main" id="{71106B8F-CA9D-1F4F-B4B4-68838EA338E0}"/>
              </a:ext>
            </a:extLst>
          </p:cNvPr>
          <p:cNvSpPr>
            <a:spLocks noGrp="1"/>
          </p:cNvSpPr>
          <p:nvPr>
            <p:ph idx="1"/>
          </p:nvPr>
        </p:nvSpPr>
        <p:spPr/>
        <p:txBody>
          <a:bodyPr>
            <a:normAutofit fontScale="92500" lnSpcReduction="20000"/>
          </a:bodyPr>
          <a:lstStyle/>
          <a:p>
            <a:r>
              <a:rPr lang="en-US" altLang="en-US"/>
              <a:t>The metrics belonging to this group are used to detect adverse situations of increasing numbers of severe errors in situations where errors and weighted errors, as measured by error density metrics, are generally decreasing. </a:t>
            </a:r>
          </a:p>
          <a:p>
            <a:r>
              <a:rPr lang="en-US" altLang="en-US"/>
              <a:t>Two error severity metrics are presented as follows:</a:t>
            </a:r>
          </a:p>
          <a:p>
            <a:pPr lvl="1" fontAlgn="base"/>
            <a:r>
              <a:rPr lang="en-US" b="1"/>
              <a:t>ASCE: Average Severity of Code Errors</a:t>
            </a:r>
            <a:endParaRPr lang="en-GB"/>
          </a:p>
          <a:p>
            <a:pPr lvl="1" fontAlgn="base"/>
            <a:r>
              <a:rPr lang="en-US" b="1"/>
              <a:t>ASDE: Average Severity of Development Errors</a:t>
            </a:r>
            <a:endParaRPr lang="en-GB"/>
          </a:p>
          <a:p>
            <a:endParaRPr lang="en-US" altLang="en-US" b="1"/>
          </a:p>
          <a:p>
            <a:endParaRPr lang="en-US"/>
          </a:p>
        </p:txBody>
      </p:sp>
    </p:spTree>
    <p:extLst>
      <p:ext uri="{BB962C8B-B14F-4D97-AF65-F5344CB8AC3E}">
        <p14:creationId xmlns:p14="http://schemas.microsoft.com/office/powerpoint/2010/main" val="2427395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 example</a:t>
            </a:r>
            <a:endParaRPr lang="en-US" dirty="0"/>
          </a:p>
        </p:txBody>
      </p:sp>
      <p:sp>
        <p:nvSpPr>
          <p:cNvPr id="25603" name="Content Placeholder 4"/>
          <p:cNvSpPr>
            <a:spLocks noGrp="1"/>
          </p:cNvSpPr>
          <p:nvPr>
            <p:ph sz="half" idx="1"/>
          </p:nvPr>
        </p:nvSpPr>
        <p:spPr/>
        <p:txBody>
          <a:bodyPr>
            <a:normAutofit lnSpcReduction="10000"/>
          </a:bodyPr>
          <a:lstStyle/>
          <a:p>
            <a:r>
              <a:rPr lang="en-US" altLang="en-US" dirty="0" smtClean="0"/>
              <a:t>2 different project teams are working to record errors in a software process</a:t>
            </a:r>
          </a:p>
          <a:p>
            <a:r>
              <a:rPr lang="en-US" altLang="en-US" dirty="0" smtClean="0"/>
              <a:t>Team A – Finds 342 errors during software process before release</a:t>
            </a:r>
          </a:p>
          <a:p>
            <a:r>
              <a:rPr lang="en-US" altLang="en-US" dirty="0" smtClean="0"/>
              <a:t>Team B- Finds 184 errors</a:t>
            </a:r>
          </a:p>
        </p:txBody>
      </p:sp>
      <p:sp>
        <p:nvSpPr>
          <p:cNvPr id="25604" name="Content Placeholder 5"/>
          <p:cNvSpPr>
            <a:spLocks noGrp="1"/>
          </p:cNvSpPr>
          <p:nvPr>
            <p:ph sz="half" idx="2"/>
          </p:nvPr>
        </p:nvSpPr>
        <p:spPr/>
        <p:txBody>
          <a:bodyPr>
            <a:normAutofit lnSpcReduction="10000"/>
          </a:bodyPr>
          <a:lstStyle/>
          <a:p>
            <a:r>
              <a:rPr lang="en-US" altLang="en-US" sz="3333" dirty="0"/>
              <a:t>Which team do you think is more effective in finding errors?</a:t>
            </a:r>
          </a:p>
        </p:txBody>
      </p:sp>
    </p:spTree>
    <p:extLst>
      <p:ext uri="{BB962C8B-B14F-4D97-AF65-F5344CB8AC3E}">
        <p14:creationId xmlns:p14="http://schemas.microsoft.com/office/powerpoint/2010/main" val="4998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9569-FE39-1642-8554-0306637DDA75}"/>
              </a:ext>
            </a:extLst>
          </p:cNvPr>
          <p:cNvSpPr>
            <a:spLocks noGrp="1"/>
          </p:cNvSpPr>
          <p:nvPr>
            <p:ph type="title"/>
          </p:nvPr>
        </p:nvSpPr>
        <p:spPr/>
        <p:txBody>
          <a:bodyPr/>
          <a:lstStyle/>
          <a:p>
            <a:r>
              <a:rPr lang="en-US"/>
              <a:t>More quality metrics</a:t>
            </a:r>
          </a:p>
        </p:txBody>
      </p:sp>
      <p:sp>
        <p:nvSpPr>
          <p:cNvPr id="3" name="Content Placeholder 2">
            <a:extLst>
              <a:ext uri="{FF2B5EF4-FFF2-40B4-BE49-F238E27FC236}">
                <a16:creationId xmlns:a16="http://schemas.microsoft.com/office/drawing/2014/main" id="{1C0C6EAE-3F85-B947-B2B8-1191EEAE1C7C}"/>
              </a:ext>
            </a:extLst>
          </p:cNvPr>
          <p:cNvSpPr>
            <a:spLocks noGrp="1"/>
          </p:cNvSpPr>
          <p:nvPr>
            <p:ph idx="1"/>
          </p:nvPr>
        </p:nvSpPr>
        <p:spPr/>
        <p:txBody>
          <a:bodyPr>
            <a:normAutofit fontScale="92500" lnSpcReduction="10000"/>
          </a:bodyPr>
          <a:lstStyle/>
          <a:p>
            <a:pPr>
              <a:buFontTx/>
              <a:buNone/>
            </a:pPr>
            <a:r>
              <a:rPr lang="en-US" altLang="en-US" sz="2800">
                <a:cs typeface="Times New Roman" panose="02020603050405020304" pitchFamily="18" charset="0"/>
              </a:rPr>
              <a:t>Software quality factors requiring measures:</a:t>
            </a:r>
          </a:p>
          <a:p>
            <a:r>
              <a:rPr lang="en-US" altLang="en-US" sz="2800">
                <a:cs typeface="Times New Roman" panose="02020603050405020304" pitchFamily="18" charset="0"/>
              </a:rPr>
              <a:t>correctness (defects per KLOC)</a:t>
            </a:r>
          </a:p>
          <a:p>
            <a:r>
              <a:rPr lang="en-US" altLang="en-US" sz="2800">
                <a:cs typeface="Times New Roman" panose="02020603050405020304" pitchFamily="18" charset="0"/>
              </a:rPr>
              <a:t>maintainability </a:t>
            </a:r>
          </a:p>
          <a:p>
            <a:pPr lvl="1">
              <a:buFontTx/>
              <a:buNone/>
            </a:pPr>
            <a:r>
              <a:rPr lang="en-US" altLang="en-US" sz="2400">
                <a:cs typeface="Times New Roman" panose="02020603050405020304" pitchFamily="18" charset="0"/>
              </a:rPr>
              <a:t>mean time to change (MTTC)</a:t>
            </a:r>
          </a:p>
          <a:p>
            <a:pPr lvl="1">
              <a:buFontTx/>
              <a:buNone/>
            </a:pPr>
            <a:r>
              <a:rPr lang="en-US" altLang="en-US" sz="2400">
                <a:cs typeface="Times New Roman" panose="02020603050405020304" pitchFamily="18" charset="0"/>
              </a:rPr>
              <a:t>spoilage = (cost of change / total cost of system) </a:t>
            </a:r>
          </a:p>
          <a:p>
            <a:r>
              <a:rPr lang="en-US" altLang="en-US" sz="2800">
                <a:cs typeface="Times New Roman" panose="02020603050405020304" pitchFamily="18" charset="0"/>
              </a:rPr>
              <a:t>integrity</a:t>
            </a:r>
          </a:p>
          <a:p>
            <a:pPr lvl="1">
              <a:buFontTx/>
              <a:buNone/>
            </a:pPr>
            <a:r>
              <a:rPr lang="en-US" altLang="en-US" sz="2400">
                <a:cs typeface="Arial" panose="020B0604020202020204" pitchFamily="34" charset="0"/>
              </a:rPr>
              <a:t>threat = probability of attack (that causes failure)</a:t>
            </a:r>
            <a:endParaRPr lang="en-US" altLang="en-US" sz="2400">
              <a:cs typeface="Times New Roman" panose="02020603050405020304" pitchFamily="18" charset="0"/>
            </a:endParaRPr>
          </a:p>
          <a:p>
            <a:pPr lvl="1">
              <a:buFontTx/>
              <a:buNone/>
            </a:pPr>
            <a:r>
              <a:rPr lang="en-US" altLang="en-US" sz="2400">
                <a:cs typeface="Times New Roman" panose="02020603050405020304" pitchFamily="18" charset="0"/>
              </a:rPr>
              <a:t>s</a:t>
            </a:r>
            <a:r>
              <a:rPr lang="en-US" altLang="en-US" sz="2400">
                <a:cs typeface="Arial" panose="020B0604020202020204" pitchFamily="34" charset="0"/>
              </a:rPr>
              <a:t>ecurity = probability attack is repelled</a:t>
            </a:r>
          </a:p>
          <a:p>
            <a:pPr lvl="1">
              <a:buFontTx/>
              <a:buNone/>
            </a:pPr>
            <a:r>
              <a:rPr lang="en-US" altLang="en-US" sz="2400">
                <a:cs typeface="Times New Roman" panose="02020603050405020304" pitchFamily="18" charset="0"/>
              </a:rPr>
              <a:t>Integrity = </a:t>
            </a:r>
            <a:r>
              <a:rPr lang="en-US" altLang="en-US" sz="2400">
                <a:cs typeface="Times New Roman" panose="02020603050405020304" pitchFamily="18" charset="0"/>
                <a:sym typeface="Symbol" pitchFamily="2" charset="2"/>
              </a:rPr>
              <a:t></a:t>
            </a:r>
            <a:r>
              <a:rPr lang="en-US" altLang="en-US" sz="2400">
                <a:cs typeface="Times New Roman" panose="02020603050405020304" pitchFamily="18" charset="0"/>
              </a:rPr>
              <a:t> [1 - threat * (1 - security)]</a:t>
            </a:r>
            <a:endParaRPr lang="en-US"/>
          </a:p>
        </p:txBody>
      </p:sp>
    </p:spTree>
    <p:extLst>
      <p:ext uri="{BB962C8B-B14F-4D97-AF65-F5344CB8AC3E}">
        <p14:creationId xmlns:p14="http://schemas.microsoft.com/office/powerpoint/2010/main" val="1419877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D83D-7E8C-BC4F-AFE0-85F5DAF7AC42}"/>
              </a:ext>
            </a:extLst>
          </p:cNvPr>
          <p:cNvSpPr>
            <a:spLocks noGrp="1"/>
          </p:cNvSpPr>
          <p:nvPr>
            <p:ph type="title"/>
          </p:nvPr>
        </p:nvSpPr>
        <p:spPr/>
        <p:txBody>
          <a:bodyPr/>
          <a:lstStyle/>
          <a:p>
            <a:r>
              <a:rPr lang="en-US" altLang="en-US" sz="2400" b="1" i="1"/>
              <a:t>“You can’t control what you can’t measure”</a:t>
            </a:r>
            <a:r>
              <a:rPr lang="en-US" altLang="en-US" sz="2400" i="1"/>
              <a:t/>
            </a:r>
            <a:br>
              <a:rPr lang="en-US" altLang="en-US" sz="2400" i="1"/>
            </a:br>
            <a:r>
              <a:rPr lang="en-US" altLang="en-US" sz="2400"/>
              <a:t>Tom DeMarco</a:t>
            </a:r>
            <a:endParaRPr lang="en-US" sz="2400"/>
          </a:p>
        </p:txBody>
      </p:sp>
      <p:sp>
        <p:nvSpPr>
          <p:cNvPr id="3" name="Content Placeholder 2">
            <a:extLst>
              <a:ext uri="{FF2B5EF4-FFF2-40B4-BE49-F238E27FC236}">
                <a16:creationId xmlns:a16="http://schemas.microsoft.com/office/drawing/2014/main" id="{0B6C94A0-B849-B241-8D28-1CCD1B3366EF}"/>
              </a:ext>
            </a:extLst>
          </p:cNvPr>
          <p:cNvSpPr>
            <a:spLocks noGrp="1"/>
          </p:cNvSpPr>
          <p:nvPr>
            <p:ph idx="1"/>
          </p:nvPr>
        </p:nvSpPr>
        <p:spPr/>
        <p:txBody>
          <a:bodyPr>
            <a:normAutofit fontScale="85000" lnSpcReduction="20000"/>
          </a:bodyPr>
          <a:lstStyle/>
          <a:p>
            <a:pPr marL="566928" indent="-457200">
              <a:defRPr/>
            </a:pPr>
            <a:r>
              <a:rPr lang="en-US" sz="2800" dirty="0">
                <a:cs typeface="Times New Roman" pitchFamily="18" charset="0"/>
              </a:rPr>
              <a:t>Measurement</a:t>
            </a:r>
          </a:p>
          <a:p>
            <a:pPr marL="678942" lvl="1" indent="-342900">
              <a:spcBef>
                <a:spcPts val="324"/>
              </a:spcBef>
              <a:defRPr/>
            </a:pPr>
            <a:r>
              <a:rPr lang="en-US" sz="2400" dirty="0">
                <a:cs typeface="Times New Roman" pitchFamily="18" charset="0"/>
              </a:rPr>
              <a:t>is the act of obtaining a measure</a:t>
            </a:r>
          </a:p>
          <a:p>
            <a:pPr marL="566928" indent="-457200">
              <a:defRPr/>
            </a:pPr>
            <a:endParaRPr lang="en-US" sz="2800" dirty="0">
              <a:cs typeface="Times New Roman" pitchFamily="18" charset="0"/>
            </a:endParaRPr>
          </a:p>
          <a:p>
            <a:pPr marL="566928" indent="-457200">
              <a:defRPr/>
            </a:pPr>
            <a:r>
              <a:rPr lang="en-US" sz="2800" dirty="0">
                <a:cs typeface="Times New Roman" pitchFamily="18" charset="0"/>
              </a:rPr>
              <a:t>Measure</a:t>
            </a:r>
          </a:p>
          <a:p>
            <a:pPr marL="678942" lvl="1" indent="-342900">
              <a:spcBef>
                <a:spcPts val="324"/>
              </a:spcBef>
              <a:defRPr/>
            </a:pPr>
            <a:r>
              <a:rPr lang="en-US" sz="2400" dirty="0">
                <a:cs typeface="Times New Roman" pitchFamily="18" charset="0"/>
              </a:rPr>
              <a:t>provides a quantitative indication of the size of some product or process attribute, </a:t>
            </a:r>
            <a:r>
              <a:rPr lang="en-US" sz="2400" dirty="0">
                <a:solidFill>
                  <a:srgbClr val="FF0000"/>
                </a:solidFill>
              </a:rPr>
              <a:t>E.g., Number of errors</a:t>
            </a:r>
            <a:endParaRPr lang="en-US" sz="2400" dirty="0">
              <a:solidFill>
                <a:srgbClr val="FF0000"/>
              </a:solidFill>
              <a:cs typeface="Times New Roman" pitchFamily="18" charset="0"/>
            </a:endParaRPr>
          </a:p>
          <a:p>
            <a:pPr marL="566928" indent="-457200">
              <a:defRPr/>
            </a:pPr>
            <a:endParaRPr lang="en-US" sz="2800" dirty="0">
              <a:cs typeface="Times New Roman" pitchFamily="18" charset="0"/>
            </a:endParaRPr>
          </a:p>
          <a:p>
            <a:pPr marL="566928" indent="-457200">
              <a:defRPr/>
            </a:pPr>
            <a:r>
              <a:rPr lang="en-US" sz="2800" dirty="0">
                <a:cs typeface="Times New Roman" pitchFamily="18" charset="0"/>
              </a:rPr>
              <a:t>Metric</a:t>
            </a:r>
          </a:p>
          <a:p>
            <a:pPr marL="678942" lvl="1" indent="-342900">
              <a:spcBef>
                <a:spcPts val="324"/>
              </a:spcBef>
              <a:defRPr/>
            </a:pPr>
            <a:r>
              <a:rPr lang="en-US" sz="2400" dirty="0">
                <a:cs typeface="Times New Roman" pitchFamily="18" charset="0"/>
              </a:rPr>
              <a:t>is a quantitative measure of the degree to which a system, component, or process possesses a given attribute </a:t>
            </a:r>
            <a:r>
              <a:rPr lang="en-US" sz="2400" i="1" dirty="0">
                <a:solidFill>
                  <a:srgbClr val="381F7F"/>
                </a:solidFill>
              </a:rPr>
              <a:t>(IEEE Software Engineering Standards 1993)  : Software Quality - </a:t>
            </a:r>
            <a:r>
              <a:rPr lang="en-US" sz="2400" dirty="0">
                <a:solidFill>
                  <a:srgbClr val="FF0000"/>
                </a:solidFill>
              </a:rPr>
              <a:t>E.g., Number of errors found per person hours expended</a:t>
            </a:r>
          </a:p>
          <a:p>
            <a:pPr marL="621792" lvl="1">
              <a:spcBef>
                <a:spcPts val="324"/>
              </a:spcBef>
              <a:buFont typeface="Verdana"/>
              <a:buChar char="◦"/>
              <a:defRPr/>
            </a:pPr>
            <a:endParaRPr lang="en-US" sz="2400" dirty="0">
              <a:cs typeface="Times New Roman" pitchFamily="18" charset="0"/>
            </a:endParaRPr>
          </a:p>
          <a:p>
            <a:pPr algn="ctr">
              <a:buNone/>
            </a:pPr>
            <a:endParaRPr lang="en-US" altLang="en-US"/>
          </a:p>
          <a:p>
            <a:pPr marL="0" indent="0">
              <a:buNone/>
            </a:pPr>
            <a:endParaRPr lang="en-US"/>
          </a:p>
        </p:txBody>
      </p:sp>
    </p:spTree>
    <p:extLst>
      <p:ext uri="{BB962C8B-B14F-4D97-AF65-F5344CB8AC3E}">
        <p14:creationId xmlns:p14="http://schemas.microsoft.com/office/powerpoint/2010/main" val="42939764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C664-9DD5-8E47-A336-C3192ACF27FE}"/>
              </a:ext>
            </a:extLst>
          </p:cNvPr>
          <p:cNvSpPr>
            <a:spLocks noGrp="1"/>
          </p:cNvSpPr>
          <p:nvPr>
            <p:ph type="title"/>
          </p:nvPr>
        </p:nvSpPr>
        <p:spPr/>
        <p:txBody>
          <a:bodyPr/>
          <a:lstStyle/>
          <a:p>
            <a:r>
              <a:rPr lang="en-US"/>
              <a:t>More quality metrics</a:t>
            </a:r>
          </a:p>
        </p:txBody>
      </p:sp>
      <p:sp>
        <p:nvSpPr>
          <p:cNvPr id="3" name="Content Placeholder 2">
            <a:extLst>
              <a:ext uri="{FF2B5EF4-FFF2-40B4-BE49-F238E27FC236}">
                <a16:creationId xmlns:a16="http://schemas.microsoft.com/office/drawing/2014/main" id="{EA896DF0-EC3B-BC45-93AE-223A38BDC411}"/>
              </a:ext>
            </a:extLst>
          </p:cNvPr>
          <p:cNvSpPr>
            <a:spLocks noGrp="1"/>
          </p:cNvSpPr>
          <p:nvPr>
            <p:ph idx="1"/>
          </p:nvPr>
        </p:nvSpPr>
        <p:spPr/>
        <p:txBody>
          <a:bodyPr>
            <a:normAutofit fontScale="92500" lnSpcReduction="10000"/>
          </a:bodyPr>
          <a:lstStyle/>
          <a:p>
            <a:pPr>
              <a:lnSpc>
                <a:spcPct val="90000"/>
              </a:lnSpc>
            </a:pPr>
            <a:r>
              <a:rPr lang="en-US" altLang="en-US" dirty="0">
                <a:cs typeface="Times New Roman" panose="02020603050405020304" pitchFamily="18" charset="0"/>
              </a:rPr>
              <a:t>usability </a:t>
            </a:r>
          </a:p>
          <a:p>
            <a:pPr lvl="1">
              <a:lnSpc>
                <a:spcPct val="90000"/>
              </a:lnSpc>
              <a:buFontTx/>
              <a:buNone/>
            </a:pPr>
            <a:r>
              <a:rPr lang="en-US" altLang="en-US" dirty="0">
                <a:cs typeface="Times New Roman" panose="02020603050405020304" pitchFamily="18" charset="0"/>
              </a:rPr>
              <a:t>easy to learn (time)</a:t>
            </a:r>
          </a:p>
          <a:p>
            <a:pPr lvl="1">
              <a:lnSpc>
                <a:spcPct val="90000"/>
              </a:lnSpc>
              <a:buFontTx/>
              <a:buNone/>
            </a:pPr>
            <a:r>
              <a:rPr lang="en-US" altLang="en-US" dirty="0">
                <a:cs typeface="Times New Roman" panose="02020603050405020304" pitchFamily="18" charset="0"/>
              </a:rPr>
              <a:t>easy to use (time)</a:t>
            </a:r>
          </a:p>
          <a:p>
            <a:pPr lvl="1">
              <a:lnSpc>
                <a:spcPct val="90000"/>
              </a:lnSpc>
              <a:buFontTx/>
              <a:buNone/>
            </a:pPr>
            <a:r>
              <a:rPr lang="en-US" altLang="en-US" dirty="0">
                <a:cs typeface="Times New Roman" panose="02020603050405020304" pitchFamily="18" charset="0"/>
              </a:rPr>
              <a:t>productivity increase (quantity)</a:t>
            </a:r>
          </a:p>
          <a:p>
            <a:pPr lvl="1">
              <a:lnSpc>
                <a:spcPct val="90000"/>
              </a:lnSpc>
              <a:buFontTx/>
              <a:buNone/>
            </a:pPr>
            <a:r>
              <a:rPr lang="en-US" altLang="en-US" dirty="0">
                <a:cs typeface="Times New Roman" panose="02020603050405020304" pitchFamily="18" charset="0"/>
              </a:rPr>
              <a:t>user attitude (questionnaire score)</a:t>
            </a:r>
          </a:p>
          <a:p>
            <a:pPr>
              <a:lnSpc>
                <a:spcPct val="90000"/>
              </a:lnSpc>
            </a:pPr>
            <a:r>
              <a:rPr lang="en-US" altLang="en-US" dirty="0"/>
              <a:t>defect removal efficiency</a:t>
            </a:r>
          </a:p>
          <a:p>
            <a:pPr lvl="1">
              <a:lnSpc>
                <a:spcPct val="90000"/>
              </a:lnSpc>
              <a:buFontTx/>
              <a:buNone/>
            </a:pPr>
            <a:r>
              <a:rPr lang="en-US" altLang="en-US" dirty="0">
                <a:cs typeface="Arial" panose="020B0604020202020204" pitchFamily="34" charset="0"/>
              </a:rPr>
              <a:t>DRE = E / (E + D).</a:t>
            </a:r>
            <a:endParaRPr lang="en-US" altLang="en-US" dirty="0">
              <a:cs typeface="Times New Roman" panose="02020603050405020304" pitchFamily="18" charset="0"/>
            </a:endParaRPr>
          </a:p>
          <a:p>
            <a:pPr lvl="1">
              <a:lnSpc>
                <a:spcPct val="90000"/>
              </a:lnSpc>
              <a:buFontTx/>
              <a:buNone/>
            </a:pPr>
            <a:r>
              <a:rPr lang="en-US" altLang="en-US" dirty="0">
                <a:cs typeface="Arial" panose="020B0604020202020204" pitchFamily="34" charset="0"/>
              </a:rPr>
              <a:t>E = # of errors found before delivery</a:t>
            </a:r>
            <a:endParaRPr lang="en-US" altLang="en-US" dirty="0">
              <a:cs typeface="Times New Roman" panose="02020603050405020304" pitchFamily="18" charset="0"/>
            </a:endParaRPr>
          </a:p>
          <a:p>
            <a:pPr lvl="1">
              <a:lnSpc>
                <a:spcPct val="90000"/>
              </a:lnSpc>
              <a:buFontTx/>
              <a:buNone/>
            </a:pPr>
            <a:r>
              <a:rPr lang="en-US" altLang="en-US" dirty="0">
                <a:cs typeface="Arial" panose="020B0604020202020204" pitchFamily="34" charset="0"/>
              </a:rPr>
              <a:t>D = # of errors found after delivery</a:t>
            </a:r>
            <a:endParaRPr lang="en-US" altLang="en-US" dirty="0"/>
          </a:p>
          <a:p>
            <a:endParaRPr lang="en-US" dirty="0"/>
          </a:p>
        </p:txBody>
      </p:sp>
    </p:spTree>
    <p:extLst>
      <p:ext uri="{BB962C8B-B14F-4D97-AF65-F5344CB8AC3E}">
        <p14:creationId xmlns:p14="http://schemas.microsoft.com/office/powerpoint/2010/main" val="685532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B177-FC5D-AD4E-A6AA-8BD5863691CE}"/>
              </a:ext>
            </a:extLst>
          </p:cNvPr>
          <p:cNvSpPr>
            <a:spLocks noGrp="1"/>
          </p:cNvSpPr>
          <p:nvPr>
            <p:ph type="title"/>
          </p:nvPr>
        </p:nvSpPr>
        <p:spPr/>
        <p:txBody>
          <a:bodyPr/>
          <a:lstStyle/>
          <a:p>
            <a:r>
              <a:rPr lang="en-GB"/>
              <a:t>Types of Agile Metrics</a:t>
            </a:r>
            <a:br>
              <a:rPr lang="en-GB"/>
            </a:br>
            <a:endParaRPr lang="en-US"/>
          </a:p>
        </p:txBody>
      </p:sp>
      <p:sp>
        <p:nvSpPr>
          <p:cNvPr id="3" name="Content Placeholder 2">
            <a:extLst>
              <a:ext uri="{FF2B5EF4-FFF2-40B4-BE49-F238E27FC236}">
                <a16:creationId xmlns:a16="http://schemas.microsoft.com/office/drawing/2014/main" id="{AF60C2FE-A9E6-EE4C-882E-838C548AA989}"/>
              </a:ext>
            </a:extLst>
          </p:cNvPr>
          <p:cNvSpPr>
            <a:spLocks noGrp="1"/>
          </p:cNvSpPr>
          <p:nvPr>
            <p:ph idx="1"/>
          </p:nvPr>
        </p:nvSpPr>
        <p:spPr/>
        <p:txBody>
          <a:bodyPr>
            <a:normAutofit fontScale="85000" lnSpcReduction="20000"/>
          </a:bodyPr>
          <a:lstStyle/>
          <a:p>
            <a:r>
              <a:rPr lang="en-GB" b="1"/>
              <a:t>Lean metrics</a:t>
            </a:r>
            <a:r>
              <a:rPr lang="en-GB"/>
              <a:t> – Focus on ensuring a flow of value from the organization to its customers and eliminating wasteful activities. Common metrics include lead time and cycle time.</a:t>
            </a:r>
          </a:p>
          <a:p>
            <a:r>
              <a:rPr lang="en-GB" b="1"/>
              <a:t>Kanban metrics</a:t>
            </a:r>
            <a:r>
              <a:rPr lang="en-GB"/>
              <a:t> – Focus on workflow, organizing and prioritizing work and getting it done. A common metric is a cumulative flow.</a:t>
            </a:r>
          </a:p>
          <a:p>
            <a:r>
              <a:rPr lang="en-GB" b="1"/>
              <a:t>Scrum metrics</a:t>
            </a:r>
            <a:r>
              <a:rPr lang="en-GB"/>
              <a:t> – Focus on the predictable delivery of working software to customers. Common metrics include the burndown chart and team velocity.</a:t>
            </a:r>
          </a:p>
          <a:p>
            <a:endParaRPr lang="en-US"/>
          </a:p>
        </p:txBody>
      </p:sp>
    </p:spTree>
    <p:extLst>
      <p:ext uri="{BB962C8B-B14F-4D97-AF65-F5344CB8AC3E}">
        <p14:creationId xmlns:p14="http://schemas.microsoft.com/office/powerpoint/2010/main" val="2488365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595A-E615-5D4A-BC99-9D20DDE8AF11}"/>
              </a:ext>
            </a:extLst>
          </p:cNvPr>
          <p:cNvSpPr>
            <a:spLocks noGrp="1"/>
          </p:cNvSpPr>
          <p:nvPr>
            <p:ph type="title"/>
          </p:nvPr>
        </p:nvSpPr>
        <p:spPr/>
        <p:txBody>
          <a:bodyPr/>
          <a:lstStyle/>
          <a:p>
            <a:r>
              <a:rPr lang="en-US" altLang="en-US" dirty="0">
                <a:latin typeface="Arial" panose="020B0604020202020204" pitchFamily="34" charset="0"/>
                <a:cs typeface="Arial" panose="020B0604020202020204" pitchFamily="34" charset="0"/>
              </a:rPr>
              <a:t>Running Tested Features (RTF)</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0507062-84CF-8C44-8CEC-C384A5E7DD9C}"/>
              </a:ext>
            </a:extLst>
          </p:cNvPr>
          <p:cNvSpPr>
            <a:spLocks noGrp="1"/>
          </p:cNvSpPr>
          <p:nvPr>
            <p:ph idx="1"/>
          </p:nvPr>
        </p:nvSpPr>
        <p:spPr>
          <a:xfrm>
            <a:off x="899593" y="1345332"/>
            <a:ext cx="7704855" cy="2088232"/>
          </a:xfrm>
        </p:spPr>
        <p:txBody>
          <a:bodyPr>
            <a:normAutofit fontScale="55000" lnSpcReduction="20000"/>
          </a:bodyPr>
          <a:lstStyle/>
          <a:p>
            <a:pPr eaLnBrk="0" fontAlgn="base" hangingPunct="0">
              <a:spcBef>
                <a:spcPct val="0"/>
              </a:spcBef>
              <a:spcAft>
                <a:spcPct val="0"/>
              </a:spcAft>
            </a:pPr>
            <a:r>
              <a:rPr lang="en-US" altLang="en-US" dirty="0">
                <a:latin typeface="Arial" panose="020B0604020202020204" pitchFamily="34" charset="0"/>
                <a:cs typeface="Arial" panose="020B0604020202020204" pitchFamily="34" charset="0"/>
              </a:rPr>
              <a:t>how many software features are fully developed and passing all acceptance tests, thus becoming implemented in the integrated product.</a:t>
            </a:r>
          </a:p>
          <a:p>
            <a:pPr marL="0" indent="0" eaLnBrk="0" fontAlgn="base" hangingPunct="0">
              <a:spcBef>
                <a:spcPct val="0"/>
              </a:spcBef>
              <a:spcAft>
                <a:spcPct val="0"/>
              </a:spcAft>
              <a:buNone/>
            </a:pPr>
            <a:endParaRPr lang="en-US" altLang="en-US" sz="16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en-US" dirty="0">
                <a:latin typeface="Arial" panose="020B0604020202020204" pitchFamily="34" charset="0"/>
                <a:cs typeface="Arial" panose="020B0604020202020204" pitchFamily="34" charset="0"/>
              </a:rPr>
              <a:t>The RTF metric for the project on the left shows more fully developed features as the sprint progresses, making for a healthy RTF growth. The project on the right appears to have issues, which may arise from factors including defects, failed tests, and changing requirements.</a:t>
            </a:r>
            <a:endParaRPr lang="en-US" altLang="en-US" sz="1600" dirty="0">
              <a:latin typeface="Arial" panose="020B0604020202020204" pitchFamily="34" charset="0"/>
              <a:cs typeface="Arial" panose="020B0604020202020204" pitchFamily="34" charset="0"/>
            </a:endParaRPr>
          </a:p>
          <a:p>
            <a:pPr marL="0" lvl="0" indent="0" eaLnBrk="0" fontAlgn="base" hangingPunct="0">
              <a:spcBef>
                <a:spcPct val="0"/>
              </a:spcBef>
              <a:spcAft>
                <a:spcPct val="0"/>
              </a:spcAft>
              <a:buNone/>
            </a:pPr>
            <a:r>
              <a:rPr lang="en-US" altLang="en-US" dirty="0">
                <a:latin typeface="Arial" panose="020B0604020202020204" pitchFamily="34" charset="0"/>
                <a:cs typeface="Arial" panose="020B0604020202020204" pitchFamily="34" charset="0"/>
              </a:rPr>
              <a:t>  </a:t>
            </a:r>
            <a:endParaRPr lang="en-US" altLang="en-US" sz="89900" dirty="0">
              <a:latin typeface="Arial" panose="020B0604020202020204" pitchFamily="34" charset="0"/>
              <a:cs typeface="Arial" panose="020B0604020202020204" pitchFamily="34" charset="0"/>
            </a:endParaRPr>
          </a:p>
          <a:p>
            <a:endParaRPr lang="en-US" dirty="0"/>
          </a:p>
        </p:txBody>
      </p:sp>
      <p:pic>
        <p:nvPicPr>
          <p:cNvPr id="3074" name="Picture 2" descr="https://www.sealights.io/wp-content/uploads/2017/09/3.-RTF-Growth.jpg">
            <a:extLst>
              <a:ext uri="{FF2B5EF4-FFF2-40B4-BE49-F238E27FC236}">
                <a16:creationId xmlns:a16="http://schemas.microsoft.com/office/drawing/2014/main" id="{24EE4C8B-7F03-7246-9C9D-7A19C4415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956239"/>
            <a:ext cx="6120680" cy="252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114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D154-452C-C745-A659-5B6526CB2EC2}"/>
              </a:ext>
            </a:extLst>
          </p:cNvPr>
          <p:cNvSpPr>
            <a:spLocks noGrp="1"/>
          </p:cNvSpPr>
          <p:nvPr>
            <p:ph type="title"/>
          </p:nvPr>
        </p:nvSpPr>
        <p:spPr/>
        <p:txBody>
          <a:bodyPr/>
          <a:lstStyle/>
          <a:p>
            <a:r>
              <a:rPr lang="en-GB"/>
              <a:t>Cumulative Flow Diagram (CFD)</a:t>
            </a:r>
            <a:endParaRPr lang="en-US"/>
          </a:p>
        </p:txBody>
      </p:sp>
      <p:sp>
        <p:nvSpPr>
          <p:cNvPr id="3" name="Content Placeholder 2">
            <a:extLst>
              <a:ext uri="{FF2B5EF4-FFF2-40B4-BE49-F238E27FC236}">
                <a16:creationId xmlns:a16="http://schemas.microsoft.com/office/drawing/2014/main" id="{444D2AB5-F78A-1D46-923F-F246E55AEB44}"/>
              </a:ext>
            </a:extLst>
          </p:cNvPr>
          <p:cNvSpPr>
            <a:spLocks noGrp="1"/>
          </p:cNvSpPr>
          <p:nvPr>
            <p:ph idx="1"/>
          </p:nvPr>
        </p:nvSpPr>
        <p:spPr>
          <a:xfrm>
            <a:off x="899592" y="1333501"/>
            <a:ext cx="7787208" cy="1091951"/>
          </a:xfrm>
        </p:spPr>
        <p:txBody>
          <a:bodyPr>
            <a:normAutofit fontScale="85000" lnSpcReduction="20000"/>
          </a:bodyPr>
          <a:lstStyle/>
          <a:p>
            <a:r>
              <a:rPr lang="en-GB"/>
              <a:t>shows summary information for a project, including work-in-progress, completed tasks, testing, velocity, and the current backlog.</a:t>
            </a:r>
          </a:p>
          <a:p>
            <a:endParaRPr lang="en-US"/>
          </a:p>
        </p:txBody>
      </p:sp>
      <p:pic>
        <p:nvPicPr>
          <p:cNvPr id="4" name="Picture 3">
            <a:extLst>
              <a:ext uri="{FF2B5EF4-FFF2-40B4-BE49-F238E27FC236}">
                <a16:creationId xmlns:a16="http://schemas.microsoft.com/office/drawing/2014/main" id="{B4829949-5BB0-0147-9C13-8DDC59D37AA8}"/>
              </a:ext>
            </a:extLst>
          </p:cNvPr>
          <p:cNvPicPr>
            <a:picLocks noChangeAspect="1"/>
          </p:cNvPicPr>
          <p:nvPr/>
        </p:nvPicPr>
        <p:blipFill>
          <a:blip r:embed="rId2"/>
          <a:stretch>
            <a:fillRect/>
          </a:stretch>
        </p:blipFill>
        <p:spPr>
          <a:xfrm>
            <a:off x="4932040" y="2425452"/>
            <a:ext cx="3827264" cy="2945199"/>
          </a:xfrm>
          <a:prstGeom prst="rect">
            <a:avLst/>
          </a:prstGeom>
        </p:spPr>
      </p:pic>
      <p:sp>
        <p:nvSpPr>
          <p:cNvPr id="5" name="TextBox 4">
            <a:extLst>
              <a:ext uri="{FF2B5EF4-FFF2-40B4-BE49-F238E27FC236}">
                <a16:creationId xmlns:a16="http://schemas.microsoft.com/office/drawing/2014/main" id="{34A5AF0C-9DFE-024C-AE17-98A22914A384}"/>
              </a:ext>
            </a:extLst>
          </p:cNvPr>
          <p:cNvSpPr txBox="1"/>
          <p:nvPr/>
        </p:nvSpPr>
        <p:spPr>
          <a:xfrm>
            <a:off x="899593" y="2458200"/>
            <a:ext cx="3888432" cy="2862322"/>
          </a:xfrm>
          <a:prstGeom prst="rect">
            <a:avLst/>
          </a:prstGeom>
          <a:noFill/>
        </p:spPr>
        <p:txBody>
          <a:bodyPr wrap="square" rtlCol="0">
            <a:spAutoFit/>
          </a:bodyPr>
          <a:lstStyle/>
          <a:p>
            <a:r>
              <a:rPr lang="en-GB" sz="1800"/>
              <a:t>The following diagram allows you to visualize bottlenecks in the Agile process: Colored bands that are disproportionately fat represent stages of the workflow for which there is too much work in progress. Bands that are thin represent stages in the process that are “starved” because previous stages are taking too long.</a:t>
            </a:r>
          </a:p>
          <a:p>
            <a:endParaRPr lang="en-US" sz="1800"/>
          </a:p>
        </p:txBody>
      </p:sp>
    </p:spTree>
    <p:extLst>
      <p:ext uri="{BB962C8B-B14F-4D97-AF65-F5344CB8AC3E}">
        <p14:creationId xmlns:p14="http://schemas.microsoft.com/office/powerpoint/2010/main" val="12930784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D154-452C-C745-A659-5B6526CB2EC2}"/>
              </a:ext>
            </a:extLst>
          </p:cNvPr>
          <p:cNvSpPr>
            <a:spLocks noGrp="1"/>
          </p:cNvSpPr>
          <p:nvPr>
            <p:ph type="title"/>
          </p:nvPr>
        </p:nvSpPr>
        <p:spPr/>
        <p:txBody>
          <a:bodyPr/>
          <a:lstStyle/>
          <a:p>
            <a:r>
              <a:rPr lang="en-GB"/>
              <a:t>Earned Value Management</a:t>
            </a:r>
            <a:endParaRPr lang="en-US"/>
          </a:p>
        </p:txBody>
      </p:sp>
      <p:sp>
        <p:nvSpPr>
          <p:cNvPr id="3" name="Content Placeholder 2">
            <a:extLst>
              <a:ext uri="{FF2B5EF4-FFF2-40B4-BE49-F238E27FC236}">
                <a16:creationId xmlns:a16="http://schemas.microsoft.com/office/drawing/2014/main" id="{444D2AB5-F78A-1D46-923F-F246E55AEB44}"/>
              </a:ext>
            </a:extLst>
          </p:cNvPr>
          <p:cNvSpPr>
            <a:spLocks noGrp="1"/>
          </p:cNvSpPr>
          <p:nvPr>
            <p:ph idx="1"/>
          </p:nvPr>
        </p:nvSpPr>
        <p:spPr>
          <a:xfrm>
            <a:off x="899592" y="1333501"/>
            <a:ext cx="7787208" cy="1091951"/>
          </a:xfrm>
        </p:spPr>
        <p:txBody>
          <a:bodyPr>
            <a:normAutofit fontScale="70000" lnSpcReduction="20000"/>
          </a:bodyPr>
          <a:lstStyle/>
          <a:p>
            <a:r>
              <a:rPr lang="en-GB"/>
              <a:t>encompasses a series of measurements to compare a planned baseline value before the project begins with actual technical progress and hours spent on the project.</a:t>
            </a:r>
          </a:p>
          <a:p>
            <a:endParaRPr lang="en-US"/>
          </a:p>
        </p:txBody>
      </p:sp>
      <p:sp>
        <p:nvSpPr>
          <p:cNvPr id="5" name="TextBox 4">
            <a:extLst>
              <a:ext uri="{FF2B5EF4-FFF2-40B4-BE49-F238E27FC236}">
                <a16:creationId xmlns:a16="http://schemas.microsoft.com/office/drawing/2014/main" id="{34A5AF0C-9DFE-024C-AE17-98A22914A384}"/>
              </a:ext>
            </a:extLst>
          </p:cNvPr>
          <p:cNvSpPr txBox="1"/>
          <p:nvPr/>
        </p:nvSpPr>
        <p:spPr>
          <a:xfrm>
            <a:off x="899593" y="2458200"/>
            <a:ext cx="3744415" cy="2862322"/>
          </a:xfrm>
          <a:prstGeom prst="rect">
            <a:avLst/>
          </a:prstGeom>
          <a:noFill/>
        </p:spPr>
        <p:txBody>
          <a:bodyPr wrap="square" rtlCol="0">
            <a:spAutoFit/>
          </a:bodyPr>
          <a:lstStyle/>
          <a:p>
            <a:r>
              <a:rPr lang="en-GB" sz="1800"/>
              <a:t>The comparison is typically in the form of a dollar value, and it requires particular preparation to use in an Agile framework, incorporating story points to measure earned value and planned value. You can use EVM methods at many levels, from the single task level to the total project level.</a:t>
            </a:r>
          </a:p>
          <a:p>
            <a:endParaRPr lang="en-US" sz="1800"/>
          </a:p>
        </p:txBody>
      </p:sp>
      <p:pic>
        <p:nvPicPr>
          <p:cNvPr id="6" name="Picture 5">
            <a:extLst>
              <a:ext uri="{FF2B5EF4-FFF2-40B4-BE49-F238E27FC236}">
                <a16:creationId xmlns:a16="http://schemas.microsoft.com/office/drawing/2014/main" id="{9D2F4531-1647-BB4A-8835-9A7B2983F1DB}"/>
              </a:ext>
            </a:extLst>
          </p:cNvPr>
          <p:cNvPicPr>
            <a:picLocks noChangeAspect="1"/>
          </p:cNvPicPr>
          <p:nvPr/>
        </p:nvPicPr>
        <p:blipFill>
          <a:blip r:embed="rId2"/>
          <a:stretch>
            <a:fillRect/>
          </a:stretch>
        </p:blipFill>
        <p:spPr>
          <a:xfrm>
            <a:off x="4644008" y="2417244"/>
            <a:ext cx="4137682" cy="2771924"/>
          </a:xfrm>
          <a:prstGeom prst="rect">
            <a:avLst/>
          </a:prstGeom>
        </p:spPr>
      </p:pic>
    </p:spTree>
    <p:extLst>
      <p:ext uri="{BB962C8B-B14F-4D97-AF65-F5344CB8AC3E}">
        <p14:creationId xmlns:p14="http://schemas.microsoft.com/office/powerpoint/2010/main" val="34824540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A6AE-51E5-C045-993D-FE0C641891E0}"/>
              </a:ext>
            </a:extLst>
          </p:cNvPr>
          <p:cNvSpPr>
            <a:spLocks noGrp="1"/>
          </p:cNvSpPr>
          <p:nvPr>
            <p:ph type="title"/>
          </p:nvPr>
        </p:nvSpPr>
        <p:spPr/>
        <p:txBody>
          <a:bodyPr/>
          <a:lstStyle/>
          <a:p>
            <a:r>
              <a:rPr lang="en-GB"/>
              <a:t>Percentage of Automated Test Coverage</a:t>
            </a:r>
            <a:endParaRPr lang="en-US"/>
          </a:p>
        </p:txBody>
      </p:sp>
      <p:sp>
        <p:nvSpPr>
          <p:cNvPr id="3" name="Content Placeholder 2">
            <a:extLst>
              <a:ext uri="{FF2B5EF4-FFF2-40B4-BE49-F238E27FC236}">
                <a16:creationId xmlns:a16="http://schemas.microsoft.com/office/drawing/2014/main" id="{C63FA676-02CC-0C49-BB0B-B2EA529CAFD7}"/>
              </a:ext>
            </a:extLst>
          </p:cNvPr>
          <p:cNvSpPr>
            <a:spLocks noGrp="1"/>
          </p:cNvSpPr>
          <p:nvPr>
            <p:ph idx="1"/>
          </p:nvPr>
        </p:nvSpPr>
        <p:spPr>
          <a:xfrm>
            <a:off x="882856" y="1633364"/>
            <a:ext cx="2880320" cy="3540223"/>
          </a:xfrm>
        </p:spPr>
        <p:txBody>
          <a:bodyPr>
            <a:normAutofit fontScale="85000" lnSpcReduction="10000"/>
          </a:bodyPr>
          <a:lstStyle/>
          <a:p>
            <a:r>
              <a:rPr lang="en-GB"/>
              <a:t>measures the percentage of test coverage achieved by automated testing. As time progresses and more tests get automated</a:t>
            </a:r>
            <a:endParaRPr lang="en-US"/>
          </a:p>
        </p:txBody>
      </p:sp>
      <p:pic>
        <p:nvPicPr>
          <p:cNvPr id="5" name="Picture 4">
            <a:extLst>
              <a:ext uri="{FF2B5EF4-FFF2-40B4-BE49-F238E27FC236}">
                <a16:creationId xmlns:a16="http://schemas.microsoft.com/office/drawing/2014/main" id="{AA57469C-BFA7-B84A-9F05-8212D4FA5295}"/>
              </a:ext>
            </a:extLst>
          </p:cNvPr>
          <p:cNvPicPr>
            <a:picLocks noChangeAspect="1"/>
          </p:cNvPicPr>
          <p:nvPr/>
        </p:nvPicPr>
        <p:blipFill>
          <a:blip r:embed="rId2"/>
          <a:stretch>
            <a:fillRect/>
          </a:stretch>
        </p:blipFill>
        <p:spPr>
          <a:xfrm>
            <a:off x="3792136" y="1633364"/>
            <a:ext cx="5108230" cy="3312368"/>
          </a:xfrm>
          <a:prstGeom prst="rect">
            <a:avLst/>
          </a:prstGeom>
        </p:spPr>
      </p:pic>
    </p:spTree>
    <p:extLst>
      <p:ext uri="{BB962C8B-B14F-4D97-AF65-F5344CB8AC3E}">
        <p14:creationId xmlns:p14="http://schemas.microsoft.com/office/powerpoint/2010/main" val="2873908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6BCA-1EAD-5349-9F00-ECBF71D9A513}"/>
              </a:ext>
            </a:extLst>
          </p:cNvPr>
          <p:cNvSpPr>
            <a:spLocks noGrp="1"/>
          </p:cNvSpPr>
          <p:nvPr>
            <p:ph type="title"/>
          </p:nvPr>
        </p:nvSpPr>
        <p:spPr/>
        <p:txBody>
          <a:bodyPr/>
          <a:lstStyle/>
          <a:p>
            <a:r>
              <a:rPr lang="en-GB"/>
              <a:t>Code Complexity &amp; Static Code Analysis</a:t>
            </a:r>
            <a:endParaRPr lang="en-US"/>
          </a:p>
        </p:txBody>
      </p:sp>
      <p:sp>
        <p:nvSpPr>
          <p:cNvPr id="3" name="Content Placeholder 2">
            <a:extLst>
              <a:ext uri="{FF2B5EF4-FFF2-40B4-BE49-F238E27FC236}">
                <a16:creationId xmlns:a16="http://schemas.microsoft.com/office/drawing/2014/main" id="{ED534707-0E3A-E04D-9D33-0AE8EC3D644E}"/>
              </a:ext>
            </a:extLst>
          </p:cNvPr>
          <p:cNvSpPr>
            <a:spLocks noGrp="1"/>
          </p:cNvSpPr>
          <p:nvPr>
            <p:ph idx="1"/>
          </p:nvPr>
        </p:nvSpPr>
        <p:spPr>
          <a:xfrm>
            <a:off x="898840" y="1561356"/>
            <a:ext cx="4393240" cy="3816424"/>
          </a:xfrm>
        </p:spPr>
        <p:txBody>
          <a:bodyPr>
            <a:normAutofit fontScale="62500" lnSpcReduction="20000"/>
          </a:bodyPr>
          <a:lstStyle/>
          <a:p>
            <a:r>
              <a:rPr lang="en-GB"/>
              <a:t>Often derived via a measure named cyclomatic complexity, the code complexity metric counts number of linearly independent paths through a program’s source code.</a:t>
            </a:r>
          </a:p>
          <a:p>
            <a:r>
              <a:rPr lang="en-GB"/>
              <a:t>Static code analysis uses a set of tools to examine the code without executing it. For example, a compiler can analyze code to find lexical errors, syntax mistakes, and sometimes semantic errors. Therefore, static analysis is a good way to check for sound coding standards in a program.</a:t>
            </a:r>
            <a:br>
              <a:rPr lang="en-GB"/>
            </a:br>
            <a:endParaRPr lang="en-US"/>
          </a:p>
        </p:txBody>
      </p:sp>
      <p:pic>
        <p:nvPicPr>
          <p:cNvPr id="4" name="Picture 3">
            <a:extLst>
              <a:ext uri="{FF2B5EF4-FFF2-40B4-BE49-F238E27FC236}">
                <a16:creationId xmlns:a16="http://schemas.microsoft.com/office/drawing/2014/main" id="{2ACFD170-5635-B846-9DC7-8F661E0F14F1}"/>
              </a:ext>
            </a:extLst>
          </p:cNvPr>
          <p:cNvPicPr>
            <a:picLocks noChangeAspect="1"/>
          </p:cNvPicPr>
          <p:nvPr/>
        </p:nvPicPr>
        <p:blipFill>
          <a:blip r:embed="rId2"/>
          <a:stretch>
            <a:fillRect/>
          </a:stretch>
        </p:blipFill>
        <p:spPr>
          <a:xfrm>
            <a:off x="5351405" y="2065412"/>
            <a:ext cx="3556737" cy="2514724"/>
          </a:xfrm>
          <a:prstGeom prst="rect">
            <a:avLst/>
          </a:prstGeom>
        </p:spPr>
      </p:pic>
    </p:spTree>
    <p:extLst>
      <p:ext uri="{BB962C8B-B14F-4D97-AF65-F5344CB8AC3E}">
        <p14:creationId xmlns:p14="http://schemas.microsoft.com/office/powerpoint/2010/main" val="157922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8DEE-52DA-D642-B1F5-16DC415B7FB7}"/>
              </a:ext>
            </a:extLst>
          </p:cNvPr>
          <p:cNvSpPr>
            <a:spLocks noGrp="1"/>
          </p:cNvSpPr>
          <p:nvPr>
            <p:ph type="title"/>
          </p:nvPr>
        </p:nvSpPr>
        <p:spPr/>
        <p:txBody>
          <a:bodyPr/>
          <a:lstStyle/>
          <a:p>
            <a:r>
              <a:rPr lang="en-GB"/>
              <a:t>Defect Cycle Time</a:t>
            </a:r>
            <a:endParaRPr lang="en-US"/>
          </a:p>
        </p:txBody>
      </p:sp>
      <p:sp>
        <p:nvSpPr>
          <p:cNvPr id="3" name="Content Placeholder 2">
            <a:extLst>
              <a:ext uri="{FF2B5EF4-FFF2-40B4-BE49-F238E27FC236}">
                <a16:creationId xmlns:a16="http://schemas.microsoft.com/office/drawing/2014/main" id="{C3796F80-18A3-4349-ADD8-B52DBE11DE7A}"/>
              </a:ext>
            </a:extLst>
          </p:cNvPr>
          <p:cNvSpPr>
            <a:spLocks noGrp="1"/>
          </p:cNvSpPr>
          <p:nvPr>
            <p:ph idx="1"/>
          </p:nvPr>
        </p:nvSpPr>
        <p:spPr>
          <a:xfrm>
            <a:off x="899592" y="1333501"/>
            <a:ext cx="3168352" cy="3771636"/>
          </a:xfrm>
        </p:spPr>
        <p:txBody>
          <a:bodyPr>
            <a:normAutofit fontScale="92500"/>
          </a:bodyPr>
          <a:lstStyle/>
          <a:p>
            <a:r>
              <a:rPr lang="en-GB"/>
              <a:t>Defect cycle time measures how much time elapses between starting work on fixing a bug and fully resolving that bug. </a:t>
            </a:r>
            <a:endParaRPr lang="en-US"/>
          </a:p>
        </p:txBody>
      </p:sp>
      <p:pic>
        <p:nvPicPr>
          <p:cNvPr id="4" name="Picture 3">
            <a:extLst>
              <a:ext uri="{FF2B5EF4-FFF2-40B4-BE49-F238E27FC236}">
                <a16:creationId xmlns:a16="http://schemas.microsoft.com/office/drawing/2014/main" id="{03880AA1-2428-7D40-953D-073DBA985EDC}"/>
              </a:ext>
            </a:extLst>
          </p:cNvPr>
          <p:cNvPicPr>
            <a:picLocks noChangeAspect="1"/>
          </p:cNvPicPr>
          <p:nvPr/>
        </p:nvPicPr>
        <p:blipFill>
          <a:blip r:embed="rId2"/>
          <a:stretch>
            <a:fillRect/>
          </a:stretch>
        </p:blipFill>
        <p:spPr>
          <a:xfrm>
            <a:off x="4008963" y="1736859"/>
            <a:ext cx="4941428" cy="3368278"/>
          </a:xfrm>
          <a:prstGeom prst="rect">
            <a:avLst/>
          </a:prstGeom>
        </p:spPr>
      </p:pic>
    </p:spTree>
    <p:extLst>
      <p:ext uri="{BB962C8B-B14F-4D97-AF65-F5344CB8AC3E}">
        <p14:creationId xmlns:p14="http://schemas.microsoft.com/office/powerpoint/2010/main" val="1908365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372F-FE43-844B-B19B-0EFDF5523B73}"/>
              </a:ext>
            </a:extLst>
          </p:cNvPr>
          <p:cNvSpPr>
            <a:spLocks noGrp="1"/>
          </p:cNvSpPr>
          <p:nvPr>
            <p:ph type="title"/>
          </p:nvPr>
        </p:nvSpPr>
        <p:spPr/>
        <p:txBody>
          <a:bodyPr/>
          <a:lstStyle/>
          <a:p>
            <a:r>
              <a:rPr lang="en-GB"/>
              <a:t>Defect Spillover</a:t>
            </a:r>
            <a:endParaRPr lang="en-US"/>
          </a:p>
        </p:txBody>
      </p:sp>
      <p:pic>
        <p:nvPicPr>
          <p:cNvPr id="4" name="Picture 3">
            <a:extLst>
              <a:ext uri="{FF2B5EF4-FFF2-40B4-BE49-F238E27FC236}">
                <a16:creationId xmlns:a16="http://schemas.microsoft.com/office/drawing/2014/main" id="{8AA2928D-B8B6-C54F-A538-726A8C1991F7}"/>
              </a:ext>
            </a:extLst>
          </p:cNvPr>
          <p:cNvPicPr>
            <a:picLocks noChangeAspect="1"/>
          </p:cNvPicPr>
          <p:nvPr/>
        </p:nvPicPr>
        <p:blipFill>
          <a:blip r:embed="rId2"/>
          <a:stretch>
            <a:fillRect/>
          </a:stretch>
        </p:blipFill>
        <p:spPr>
          <a:xfrm>
            <a:off x="1115616" y="1057300"/>
            <a:ext cx="6502400" cy="4521200"/>
          </a:xfrm>
          <a:prstGeom prst="rect">
            <a:avLst/>
          </a:prstGeom>
        </p:spPr>
      </p:pic>
    </p:spTree>
    <p:extLst>
      <p:ext uri="{BB962C8B-B14F-4D97-AF65-F5344CB8AC3E}">
        <p14:creationId xmlns:p14="http://schemas.microsoft.com/office/powerpoint/2010/main" val="1534511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524B-7489-734B-8264-D359DE5F9373}"/>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DB84B3E8-04B8-3E43-9851-8C556E457763}"/>
              </a:ext>
            </a:extLst>
          </p:cNvPr>
          <p:cNvSpPr>
            <a:spLocks noGrp="1"/>
          </p:cNvSpPr>
          <p:nvPr>
            <p:ph idx="1"/>
          </p:nvPr>
        </p:nvSpPr>
        <p:spPr/>
        <p:txBody>
          <a:bodyPr/>
          <a:lstStyle/>
          <a:p>
            <a:r>
              <a:rPr lang="en-US"/>
              <a:t>https://www.sealights.io/test-metrics/testing-metrics-in-agile-development/</a:t>
            </a:r>
          </a:p>
        </p:txBody>
      </p:sp>
    </p:spTree>
    <p:extLst>
      <p:ext uri="{BB962C8B-B14F-4D97-AF65-F5344CB8AC3E}">
        <p14:creationId xmlns:p14="http://schemas.microsoft.com/office/powerpoint/2010/main" val="255848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126-99C8-8649-AC2D-6BE8BFF278D3}"/>
              </a:ext>
            </a:extLst>
          </p:cNvPr>
          <p:cNvSpPr>
            <a:spLocks noGrp="1"/>
          </p:cNvSpPr>
          <p:nvPr>
            <p:ph type="title"/>
          </p:nvPr>
        </p:nvSpPr>
        <p:spPr/>
        <p:txBody>
          <a:bodyPr/>
          <a:lstStyle/>
          <a:p>
            <a:r>
              <a:rPr lang="en-US"/>
              <a:t>IEEE definitions</a:t>
            </a:r>
          </a:p>
        </p:txBody>
      </p:sp>
      <p:sp>
        <p:nvSpPr>
          <p:cNvPr id="3" name="Content Placeholder 2">
            <a:extLst>
              <a:ext uri="{FF2B5EF4-FFF2-40B4-BE49-F238E27FC236}">
                <a16:creationId xmlns:a16="http://schemas.microsoft.com/office/drawing/2014/main" id="{2DD361AD-7A4E-8E41-8AE3-C59CBE06CEFF}"/>
              </a:ext>
            </a:extLst>
          </p:cNvPr>
          <p:cNvSpPr>
            <a:spLocks noGrp="1"/>
          </p:cNvSpPr>
          <p:nvPr>
            <p:ph idx="1"/>
          </p:nvPr>
        </p:nvSpPr>
        <p:spPr/>
        <p:txBody>
          <a:bodyPr/>
          <a:lstStyle/>
          <a:p>
            <a:pPr>
              <a:lnSpc>
                <a:spcPct val="90000"/>
              </a:lnSpc>
              <a:buNone/>
            </a:pPr>
            <a:r>
              <a:rPr lang="en-US" altLang="en-US"/>
              <a:t>(1) </a:t>
            </a:r>
            <a:r>
              <a:rPr lang="en-US" altLang="en-US" b="1">
                <a:solidFill>
                  <a:srgbClr val="CC3399"/>
                </a:solidFill>
              </a:rPr>
              <a:t>A quantitative measure</a:t>
            </a:r>
            <a:r>
              <a:rPr lang="en-US" altLang="en-US"/>
              <a:t> of the degree to which an item possesses a given quality attribute.</a:t>
            </a:r>
          </a:p>
          <a:p>
            <a:pPr>
              <a:lnSpc>
                <a:spcPct val="90000"/>
              </a:lnSpc>
              <a:buNone/>
            </a:pPr>
            <a:r>
              <a:rPr lang="en-US" altLang="en-US"/>
              <a:t>(2) </a:t>
            </a:r>
            <a:r>
              <a:rPr lang="en-US" altLang="en-US" b="1">
                <a:solidFill>
                  <a:srgbClr val="CC3399"/>
                </a:solidFill>
              </a:rPr>
              <a:t>A function</a:t>
            </a:r>
            <a:r>
              <a:rPr lang="en-US" altLang="en-US"/>
              <a:t> whose inputs are software data and whose output is a single numerical value that can be interpreted as the degree to which the software possesses a given quality attribute. </a:t>
            </a:r>
          </a:p>
          <a:p>
            <a:endParaRPr lang="en-US"/>
          </a:p>
        </p:txBody>
      </p:sp>
    </p:spTree>
    <p:extLst>
      <p:ext uri="{BB962C8B-B14F-4D97-AF65-F5344CB8AC3E}">
        <p14:creationId xmlns:p14="http://schemas.microsoft.com/office/powerpoint/2010/main" val="1998098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02A0-D3DF-4D42-AC25-5E43F8F9D2F5}"/>
              </a:ext>
            </a:extLst>
          </p:cNvPr>
          <p:cNvSpPr>
            <a:spLocks noGrp="1"/>
          </p:cNvSpPr>
          <p:nvPr>
            <p:ph type="title"/>
          </p:nvPr>
        </p:nvSpPr>
        <p:spPr/>
        <p:txBody>
          <a:bodyPr/>
          <a:lstStyle/>
          <a:p>
            <a:r>
              <a:rPr lang="en-US"/>
              <a:t>Objectives	</a:t>
            </a:r>
          </a:p>
        </p:txBody>
      </p:sp>
      <p:sp>
        <p:nvSpPr>
          <p:cNvPr id="3" name="Content Placeholder 2">
            <a:extLst>
              <a:ext uri="{FF2B5EF4-FFF2-40B4-BE49-F238E27FC236}">
                <a16:creationId xmlns:a16="http://schemas.microsoft.com/office/drawing/2014/main" id="{BAA4C59D-5AC6-F04C-B07F-9E92A91C91E1}"/>
              </a:ext>
            </a:extLst>
          </p:cNvPr>
          <p:cNvSpPr>
            <a:spLocks noGrp="1"/>
          </p:cNvSpPr>
          <p:nvPr>
            <p:ph idx="1"/>
          </p:nvPr>
        </p:nvSpPr>
        <p:spPr/>
        <p:txBody>
          <a:bodyPr>
            <a:normAutofit fontScale="77500" lnSpcReduction="20000"/>
          </a:bodyPr>
          <a:lstStyle/>
          <a:p>
            <a:pPr>
              <a:lnSpc>
                <a:spcPct val="90000"/>
              </a:lnSpc>
              <a:buNone/>
            </a:pPr>
            <a:r>
              <a:rPr lang="en-US" altLang="en-US" b="1">
                <a:solidFill>
                  <a:srgbClr val="D60093"/>
                </a:solidFill>
              </a:rPr>
              <a:t>1. Facilitate</a:t>
            </a:r>
            <a:r>
              <a:rPr lang="en-US" altLang="en-US" b="1"/>
              <a:t> management control, planning and managerial intervention</a:t>
            </a:r>
            <a:r>
              <a:rPr lang="en-US" altLang="en-US"/>
              <a:t>.</a:t>
            </a:r>
            <a:br>
              <a:rPr lang="en-US" altLang="en-US"/>
            </a:br>
            <a:r>
              <a:rPr lang="en-US" altLang="en-US"/>
              <a:t>Based on: </a:t>
            </a:r>
          </a:p>
          <a:p>
            <a:pPr>
              <a:lnSpc>
                <a:spcPct val="90000"/>
              </a:lnSpc>
              <a:buNone/>
            </a:pPr>
            <a:r>
              <a:rPr lang="en-US" altLang="en-US"/>
              <a:t>        </a:t>
            </a:r>
            <a:r>
              <a:rPr lang="en-US" altLang="en-US">
                <a:latin typeface="Times New Roman" panose="02020603050405020304" pitchFamily="18" charset="0"/>
              </a:rPr>
              <a:t>·</a:t>
            </a:r>
            <a:r>
              <a:rPr lang="en-US" altLang="en-US"/>
              <a:t>   Deviations of actual from planned performance.</a:t>
            </a:r>
          </a:p>
          <a:p>
            <a:pPr>
              <a:lnSpc>
                <a:spcPct val="90000"/>
              </a:lnSpc>
              <a:buNone/>
            </a:pPr>
            <a:r>
              <a:rPr lang="en-US" altLang="en-US"/>
              <a:t>        </a:t>
            </a:r>
            <a:r>
              <a:rPr lang="en-US" altLang="en-US">
                <a:latin typeface="Times New Roman" panose="02020603050405020304" pitchFamily="18" charset="0"/>
              </a:rPr>
              <a:t>·</a:t>
            </a:r>
            <a:r>
              <a:rPr lang="en-US" altLang="en-US"/>
              <a:t>   Deviations of actual timetable and budget  </a:t>
            </a:r>
            <a:br>
              <a:rPr lang="en-US" altLang="en-US"/>
            </a:br>
            <a:r>
              <a:rPr lang="en-US" altLang="en-US"/>
              <a:t>        performance from planned.</a:t>
            </a:r>
          </a:p>
          <a:p>
            <a:pPr>
              <a:lnSpc>
                <a:spcPct val="90000"/>
              </a:lnSpc>
              <a:buNone/>
            </a:pPr>
            <a:r>
              <a:rPr lang="en-US" altLang="en-US" b="1"/>
              <a:t> 2.  </a:t>
            </a:r>
            <a:r>
              <a:rPr lang="en-US" altLang="en-US" b="1">
                <a:solidFill>
                  <a:srgbClr val="D60093"/>
                </a:solidFill>
              </a:rPr>
              <a:t>Identify</a:t>
            </a:r>
            <a:r>
              <a:rPr lang="en-US" altLang="en-US" b="1"/>
              <a:t> situations for development or maintenance process improvement (preventive or corrective actions).</a:t>
            </a:r>
            <a:r>
              <a:rPr lang="en-US" altLang="en-US"/>
              <a:t> Based on:</a:t>
            </a:r>
          </a:p>
          <a:p>
            <a:pPr>
              <a:lnSpc>
                <a:spcPct val="90000"/>
              </a:lnSpc>
              <a:buNone/>
            </a:pPr>
            <a:r>
              <a:rPr lang="en-US" altLang="en-US"/>
              <a:t>        </a:t>
            </a:r>
            <a:r>
              <a:rPr lang="en-US" altLang="en-US">
                <a:latin typeface="Times New Roman" panose="02020603050405020304" pitchFamily="18" charset="0"/>
              </a:rPr>
              <a:t>·</a:t>
            </a:r>
            <a:r>
              <a:rPr lang="en-US" altLang="en-US"/>
              <a:t>  Accumulation of metrics information regarding the </a:t>
            </a:r>
            <a:br>
              <a:rPr lang="en-US" altLang="en-US"/>
            </a:br>
            <a:r>
              <a:rPr lang="en-US" altLang="en-US"/>
              <a:t>       performance of teams, units, etc.</a:t>
            </a:r>
          </a:p>
          <a:p>
            <a:endParaRPr lang="en-US"/>
          </a:p>
        </p:txBody>
      </p:sp>
    </p:spTree>
    <p:extLst>
      <p:ext uri="{BB962C8B-B14F-4D97-AF65-F5344CB8AC3E}">
        <p14:creationId xmlns:p14="http://schemas.microsoft.com/office/powerpoint/2010/main" val="4103062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Software </a:t>
            </a:r>
            <a:r>
              <a:rPr lang="en-US" dirty="0" smtClean="0"/>
              <a:t>Metrics</a:t>
            </a:r>
            <a:endParaRPr lang="en-US" dirty="0"/>
          </a:p>
        </p:txBody>
      </p:sp>
      <p:sp>
        <p:nvSpPr>
          <p:cNvPr id="3" name="Content Placeholder 2"/>
          <p:cNvSpPr>
            <a:spLocks noGrp="1"/>
          </p:cNvSpPr>
          <p:nvPr>
            <p:ph idx="1"/>
          </p:nvPr>
        </p:nvSpPr>
        <p:spPr/>
        <p:txBody>
          <a:bodyPr/>
          <a:lstStyle/>
          <a:p>
            <a:r>
              <a:rPr lang="en-US" dirty="0"/>
              <a:t>Increase return on investment (ROI) Software development</a:t>
            </a:r>
          </a:p>
          <a:p>
            <a:r>
              <a:rPr lang="en-US" dirty="0"/>
              <a:t>Identify areas of improvement</a:t>
            </a:r>
          </a:p>
          <a:p>
            <a:r>
              <a:rPr lang="en-US" dirty="0"/>
              <a:t>Manage workloads</a:t>
            </a:r>
          </a:p>
          <a:p>
            <a:r>
              <a:rPr lang="en-US" dirty="0"/>
              <a:t>Reduce overtime</a:t>
            </a:r>
          </a:p>
          <a:p>
            <a:r>
              <a:rPr lang="en-US" dirty="0"/>
              <a:t>Reduce costs</a:t>
            </a:r>
          </a:p>
        </p:txBody>
      </p:sp>
    </p:spTree>
    <p:extLst>
      <p:ext uri="{BB962C8B-B14F-4D97-AF65-F5344CB8AC3E}">
        <p14:creationId xmlns:p14="http://schemas.microsoft.com/office/powerpoint/2010/main" val="161430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Software </a:t>
            </a:r>
            <a:r>
              <a:rPr lang="en-US" dirty="0" smtClean="0"/>
              <a:t>Metrics</a:t>
            </a:r>
            <a:endParaRPr lang="en-US" dirty="0"/>
          </a:p>
        </p:txBody>
      </p:sp>
      <p:sp>
        <p:nvSpPr>
          <p:cNvPr id="3" name="Content Placeholder 2"/>
          <p:cNvSpPr>
            <a:spLocks noGrp="1"/>
          </p:cNvSpPr>
          <p:nvPr>
            <p:ph idx="1"/>
          </p:nvPr>
        </p:nvSpPr>
        <p:spPr/>
        <p:txBody>
          <a:bodyPr/>
          <a:lstStyle/>
          <a:p>
            <a:r>
              <a:rPr lang="en-US" dirty="0"/>
              <a:t>Metrics are an important component of quality assurance, management, debugging, performance, and estimating </a:t>
            </a:r>
            <a:r>
              <a:rPr lang="en-US" dirty="0" smtClean="0"/>
              <a:t>costs</a:t>
            </a:r>
          </a:p>
          <a:p>
            <a:r>
              <a:rPr lang="en-US" dirty="0" smtClean="0"/>
              <a:t>they’re </a:t>
            </a:r>
            <a:r>
              <a:rPr lang="en-US" dirty="0"/>
              <a:t>valuable for both developers and development team </a:t>
            </a:r>
            <a:r>
              <a:rPr lang="en-US" dirty="0" smtClean="0"/>
              <a:t>leaders.</a:t>
            </a:r>
            <a:endParaRPr lang="en-US" dirty="0"/>
          </a:p>
        </p:txBody>
      </p:sp>
    </p:spTree>
    <p:extLst>
      <p:ext uri="{BB962C8B-B14F-4D97-AF65-F5344CB8AC3E}">
        <p14:creationId xmlns:p14="http://schemas.microsoft.com/office/powerpoint/2010/main" val="108358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for Managers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can </a:t>
            </a:r>
            <a:r>
              <a:rPr lang="en-US" dirty="0"/>
              <a:t>use software metrics to identify, prioritize, track and communicate any issues to foster better team productivity. </a:t>
            </a:r>
          </a:p>
          <a:p>
            <a:r>
              <a:rPr lang="en-US" dirty="0" smtClean="0"/>
              <a:t>enables </a:t>
            </a:r>
            <a:r>
              <a:rPr lang="en-US" dirty="0"/>
              <a:t>effective management and allows assessment and prioritization of problems within software development projects. </a:t>
            </a:r>
          </a:p>
          <a:p>
            <a:r>
              <a:rPr lang="en-US" dirty="0" smtClean="0"/>
              <a:t>can </a:t>
            </a:r>
            <a:r>
              <a:rPr lang="en-US" dirty="0"/>
              <a:t>detect software problems, the easier and less-expensive the troubleshooting process.</a:t>
            </a:r>
            <a:endParaRPr lang="en-US" dirty="0"/>
          </a:p>
        </p:txBody>
      </p:sp>
    </p:spTree>
    <p:extLst>
      <p:ext uri="{BB962C8B-B14F-4D97-AF65-F5344CB8AC3E}">
        <p14:creationId xmlns:p14="http://schemas.microsoft.com/office/powerpoint/2010/main" val="9041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for Software development </a:t>
            </a:r>
            <a:r>
              <a:rPr lang="en-US" dirty="0"/>
              <a:t>teams </a:t>
            </a:r>
          </a:p>
        </p:txBody>
      </p:sp>
      <p:sp>
        <p:nvSpPr>
          <p:cNvPr id="3" name="Content Placeholder 2"/>
          <p:cNvSpPr>
            <a:spLocks noGrp="1"/>
          </p:cNvSpPr>
          <p:nvPr>
            <p:ph idx="1"/>
          </p:nvPr>
        </p:nvSpPr>
        <p:spPr/>
        <p:txBody>
          <a:bodyPr>
            <a:normAutofit/>
          </a:bodyPr>
          <a:lstStyle/>
          <a:p>
            <a:r>
              <a:rPr lang="en-US" dirty="0" smtClean="0"/>
              <a:t>to </a:t>
            </a:r>
            <a:r>
              <a:rPr lang="en-US" dirty="0"/>
              <a:t>communicate the status of software development </a:t>
            </a:r>
            <a:r>
              <a:rPr lang="en-US" dirty="0" smtClean="0"/>
              <a:t>projects </a:t>
            </a:r>
          </a:p>
          <a:p>
            <a:r>
              <a:rPr lang="en-US" dirty="0" smtClean="0"/>
              <a:t>pinpoint </a:t>
            </a:r>
            <a:r>
              <a:rPr lang="en-US" dirty="0"/>
              <a:t>and address </a:t>
            </a:r>
            <a:r>
              <a:rPr lang="en-US" dirty="0" smtClean="0"/>
              <a:t>issues</a:t>
            </a:r>
          </a:p>
          <a:p>
            <a:r>
              <a:rPr lang="en-US" dirty="0" smtClean="0"/>
              <a:t>monitor</a:t>
            </a:r>
            <a:r>
              <a:rPr lang="en-US" dirty="0"/>
              <a:t>, improve </a:t>
            </a:r>
            <a:r>
              <a:rPr lang="en-US" dirty="0" smtClean="0"/>
              <a:t>on</a:t>
            </a:r>
          </a:p>
          <a:p>
            <a:r>
              <a:rPr lang="en-US" dirty="0" smtClean="0"/>
              <a:t>better </a:t>
            </a:r>
            <a:r>
              <a:rPr lang="en-US" dirty="0"/>
              <a:t>manage their </a:t>
            </a:r>
            <a:r>
              <a:rPr lang="en-US" dirty="0" smtClean="0"/>
              <a:t>workflow</a:t>
            </a:r>
            <a:endParaRPr lang="en-US" dirty="0"/>
          </a:p>
        </p:txBody>
      </p:sp>
    </p:spTree>
    <p:extLst>
      <p:ext uri="{BB962C8B-B14F-4D97-AF65-F5344CB8AC3E}">
        <p14:creationId xmlns:p14="http://schemas.microsoft.com/office/powerpoint/2010/main" val="3021377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D9E49-39EB-844A-90AB-09E4D3CF0923}"/>
              </a:ext>
            </a:extLst>
          </p:cNvPr>
          <p:cNvSpPr>
            <a:spLocks noGrp="1"/>
          </p:cNvSpPr>
          <p:nvPr>
            <p:ph type="title"/>
          </p:nvPr>
        </p:nvSpPr>
        <p:spPr/>
        <p:txBody>
          <a:bodyPr/>
          <a:lstStyle/>
          <a:p>
            <a:r>
              <a:rPr lang="en-US"/>
              <a:t>What to measure</a:t>
            </a:r>
          </a:p>
        </p:txBody>
      </p:sp>
      <p:sp>
        <p:nvSpPr>
          <p:cNvPr id="3" name="Content Placeholder 2">
            <a:extLst>
              <a:ext uri="{FF2B5EF4-FFF2-40B4-BE49-F238E27FC236}">
                <a16:creationId xmlns:a16="http://schemas.microsoft.com/office/drawing/2014/main" id="{0BBEF935-AACE-9D46-A5A5-F7523A5E871E}"/>
              </a:ext>
            </a:extLst>
          </p:cNvPr>
          <p:cNvSpPr>
            <a:spLocks noGrp="1"/>
          </p:cNvSpPr>
          <p:nvPr>
            <p:ph idx="1"/>
          </p:nvPr>
        </p:nvSpPr>
        <p:spPr>
          <a:xfrm>
            <a:off x="899592" y="1333500"/>
            <a:ext cx="7787208" cy="4044279"/>
          </a:xfrm>
        </p:spPr>
        <p:txBody>
          <a:bodyPr>
            <a:normAutofit fontScale="70000" lnSpcReduction="20000"/>
          </a:bodyPr>
          <a:lstStyle/>
          <a:p>
            <a:pPr marL="365760" indent="-256032">
              <a:buFontTx/>
              <a:buChar char="•"/>
              <a:defRPr/>
            </a:pPr>
            <a:r>
              <a:rPr lang="en-US" dirty="0"/>
              <a:t>Process </a:t>
            </a:r>
          </a:p>
          <a:p>
            <a:pPr marL="365760" indent="-256032">
              <a:buNone/>
              <a:defRPr/>
            </a:pPr>
            <a:r>
              <a:rPr lang="en-US" dirty="0"/>
              <a:t>	Measure the efficacy of processes. What works, what doesn’t.</a:t>
            </a:r>
          </a:p>
          <a:p>
            <a:pPr marL="966978" lvl="1" indent="-457200">
              <a:defRPr/>
            </a:pPr>
            <a:r>
              <a:rPr lang="en-US" dirty="0"/>
              <a:t>effectiveness of defect removal, pattern of testing defect arrival, and response time of fixes</a:t>
            </a:r>
          </a:p>
          <a:p>
            <a:pPr marL="365760" indent="-256032">
              <a:buFontTx/>
              <a:buChar char="•"/>
              <a:defRPr/>
            </a:pPr>
            <a:r>
              <a:rPr lang="en-US" dirty="0"/>
              <a:t>Project </a:t>
            </a:r>
          </a:p>
          <a:p>
            <a:pPr marL="365760" indent="-256032">
              <a:buNone/>
              <a:defRPr/>
            </a:pPr>
            <a:r>
              <a:rPr lang="en-US" dirty="0"/>
              <a:t>	Assess the status of projects. Track risk. Identify problem areas. Adjust work flow.</a:t>
            </a:r>
          </a:p>
          <a:p>
            <a:pPr marL="852678" lvl="1">
              <a:defRPr/>
            </a:pPr>
            <a:r>
              <a:rPr lang="en-US" sz="2900" dirty="0"/>
              <a:t>number of developers, cost, schedule, productivity, etc. fairly straight forward</a:t>
            </a:r>
          </a:p>
          <a:p>
            <a:pPr marL="365760" indent="-256032">
              <a:buFontTx/>
              <a:buChar char="•"/>
              <a:defRPr/>
            </a:pPr>
            <a:r>
              <a:rPr lang="en-US" dirty="0"/>
              <a:t>Product</a:t>
            </a:r>
          </a:p>
          <a:p>
            <a:pPr marL="365760" indent="-256032">
              <a:buNone/>
              <a:defRPr/>
            </a:pPr>
            <a:r>
              <a:rPr lang="en-US" dirty="0"/>
              <a:t>	Measure predefined product attributes (generally related to ISO9126 Software Characteristics)</a:t>
            </a:r>
          </a:p>
          <a:p>
            <a:pPr marL="966978" lvl="1" indent="-457200">
              <a:defRPr/>
            </a:pPr>
            <a:r>
              <a:rPr lang="en-US" dirty="0"/>
              <a:t>size, complexity, design features, performance, and quality level</a:t>
            </a:r>
          </a:p>
          <a:p>
            <a:endParaRPr lang="en-US"/>
          </a:p>
        </p:txBody>
      </p:sp>
    </p:spTree>
    <p:extLst>
      <p:ext uri="{BB962C8B-B14F-4D97-AF65-F5344CB8AC3E}">
        <p14:creationId xmlns:p14="http://schemas.microsoft.com/office/powerpoint/2010/main" val="1541556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Uo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g-wide.potx" id="{FD4C36AD-8DA1-42FD-B6D4-6EDEF46FB61E}" vid="{C51F3D55-7A1E-4E56-A915-A4E9E085FC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647</TotalTime>
  <Words>1566</Words>
  <Application>Microsoft Office PowerPoint</Application>
  <PresentationFormat>On-screen Show (16:10)</PresentationFormat>
  <Paragraphs>141</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Symbol</vt:lpstr>
      <vt:lpstr>Times New Roman</vt:lpstr>
      <vt:lpstr>Verdana</vt:lpstr>
      <vt:lpstr>UoG</vt:lpstr>
      <vt:lpstr>Software Quality Assurance</vt:lpstr>
      <vt:lpstr>“You can’t control what you can’t measure” Tom DeMarco</vt:lpstr>
      <vt:lpstr>IEEE definitions</vt:lpstr>
      <vt:lpstr>Objectives </vt:lpstr>
      <vt:lpstr>Benefits of Software Metrics</vt:lpstr>
      <vt:lpstr>Benefits of Software Metrics</vt:lpstr>
      <vt:lpstr>Benefits for Managers</vt:lpstr>
      <vt:lpstr>Benefits for Software development teams </vt:lpstr>
      <vt:lpstr>What to measure</vt:lpstr>
      <vt:lpstr>Types of measures</vt:lpstr>
      <vt:lpstr>SW Size/Volume Measures</vt:lpstr>
      <vt:lpstr>Process Metrics</vt:lpstr>
      <vt:lpstr>Activity</vt:lpstr>
      <vt:lpstr>Error Density Metrics  </vt:lpstr>
      <vt:lpstr>Example</vt:lpstr>
      <vt:lpstr>PowerPoint Presentation</vt:lpstr>
      <vt:lpstr>Error Severity Metrics</vt:lpstr>
      <vt:lpstr>An example</vt:lpstr>
      <vt:lpstr>More quality metrics</vt:lpstr>
      <vt:lpstr>More quality metrics</vt:lpstr>
      <vt:lpstr>Types of Agile Metrics </vt:lpstr>
      <vt:lpstr>Running Tested Features (RTF)</vt:lpstr>
      <vt:lpstr>Cumulative Flow Diagram (CFD)</vt:lpstr>
      <vt:lpstr>Earned Value Management</vt:lpstr>
      <vt:lpstr>Percentage of Automated Test Coverage</vt:lpstr>
      <vt:lpstr>Code Complexity &amp; Static Code Analysis</vt:lpstr>
      <vt:lpstr>Defect Cycle Time</vt:lpstr>
      <vt:lpstr>Defect Spillover</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Quality Assurance</dc:title>
  <dc:creator>IKRAM, Ahsan (Dr)</dc:creator>
  <cp:lastModifiedBy>Phyu Hnin Thaw</cp:lastModifiedBy>
  <cp:revision>44</cp:revision>
  <dcterms:created xsi:type="dcterms:W3CDTF">2019-02-20T00:49:43Z</dcterms:created>
  <dcterms:modified xsi:type="dcterms:W3CDTF">2020-08-12T17:12:03Z</dcterms:modified>
</cp:coreProperties>
</file>